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3" r:id="rId2"/>
    <p:sldId id="329" r:id="rId3"/>
    <p:sldId id="330" r:id="rId4"/>
    <p:sldId id="331" r:id="rId5"/>
    <p:sldId id="332" r:id="rId6"/>
    <p:sldId id="315" r:id="rId7"/>
    <p:sldId id="291" r:id="rId8"/>
    <p:sldId id="312" r:id="rId9"/>
    <p:sldId id="316" r:id="rId10"/>
    <p:sldId id="265" r:id="rId11"/>
    <p:sldId id="317" r:id="rId12"/>
    <p:sldId id="318" r:id="rId13"/>
    <p:sldId id="319" r:id="rId14"/>
    <p:sldId id="320" r:id="rId15"/>
    <p:sldId id="321" r:id="rId16"/>
    <p:sldId id="322" r:id="rId17"/>
    <p:sldId id="311" r:id="rId18"/>
    <p:sldId id="333" r:id="rId19"/>
    <p:sldId id="334" r:id="rId20"/>
    <p:sldId id="335" r:id="rId21"/>
    <p:sldId id="336" r:id="rId22"/>
    <p:sldId id="337" r:id="rId23"/>
    <p:sldId id="339" r:id="rId24"/>
    <p:sldId id="340" r:id="rId25"/>
    <p:sldId id="341" r:id="rId26"/>
    <p:sldId id="34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98274-FDD4-41B9-8E3B-CF057802F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79622E-3FFF-4BC5-9B7C-04902F1A7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C252A-360C-4A8B-BA18-57A7249B9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A021-BAAB-46F7-A59D-88C67573C8FF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CB1BB-93FC-498B-9431-11BCBADC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E0387-47E4-4312-B347-A0656F35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430B0-683E-41FB-BE4D-9EC6702273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50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D72B-F5D4-466E-B5B9-0CC6BD71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E3E5F-89D9-49FF-8A37-6110E2555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104DC-3963-4958-9A7A-6313DBE00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A021-BAAB-46F7-A59D-88C67573C8FF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431AB-12D8-4333-B234-55839441B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6A8AA-6AA9-48AC-B248-78CC0CD6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430B0-683E-41FB-BE4D-9EC6702273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60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DC161F-328C-4856-B6B3-1085117B0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BB768-076E-4294-A535-BEFA3B277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82F3B-9AB1-4E4B-A0B0-C201AC27D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A021-BAAB-46F7-A59D-88C67573C8FF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FDE1F-1DA2-4E57-A4BD-6ED6BB043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EE402-F22F-425C-B87A-D45C5948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430B0-683E-41FB-BE4D-9EC6702273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338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E8011-AA36-48F4-8016-0101EAE0B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EA11C-CDC6-4A30-91C1-D945598DF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062E8-DADB-4FC6-9665-220385E34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A021-BAAB-46F7-A59D-88C67573C8FF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B2CC6-109D-4295-BA92-AE63D6B3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D5429-804F-491D-A1E0-78B9E98F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430B0-683E-41FB-BE4D-9EC6702273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64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EF12-78B6-4E4A-A3D9-ECB89BA7D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AE584-4A25-4FFC-A60B-1FA74F489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6A25F-2619-49DC-BA37-FAF65FDC5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A021-BAAB-46F7-A59D-88C67573C8FF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C4AD-E95A-407A-9541-32F47D58A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920AF-0C74-46E8-9A94-93AAB51D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430B0-683E-41FB-BE4D-9EC6702273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760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E00F-3D12-444A-9626-763C6842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48902-BAAF-42A2-B945-E2FE29E593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3EB43-C9A2-42C1-9D58-E7C33EBAB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689481-51CD-4A7C-A987-971F3B4D8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A021-BAAB-46F7-A59D-88C67573C8FF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C54C7-8DBD-4806-BC59-F0AD2012F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0BAC2-57A1-4B22-AE0B-0048ED9B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430B0-683E-41FB-BE4D-9EC6702273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805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D299-FF7F-44AE-9BAD-5F7F05CA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0AC52-A681-4FF9-BF1D-C83253960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2EAC53-4A34-4A53-AF0D-BBE10E0F9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82260-989B-4288-A640-B2BEBDDACA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E360B4-D01D-496C-8A2D-9FEAF7376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76386C-AB6B-4B6E-A00F-82CDEB498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A021-BAAB-46F7-A59D-88C67573C8FF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97E01A-1690-4C95-8E44-B9BC072E7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21B23F-4EDB-415C-BF74-A895E2FE2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430B0-683E-41FB-BE4D-9EC6702273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833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6FB2D-D808-4636-BB77-5080F176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B62889-C0A6-4531-B98C-82B6762A3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A021-BAAB-46F7-A59D-88C67573C8FF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DFA9F8-27F3-4E18-81D1-784AF7BA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B92E2-4A53-4555-B795-7E55FA96E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430B0-683E-41FB-BE4D-9EC6702273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563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CA23B1-F488-4829-908E-F3F66D006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A021-BAAB-46F7-A59D-88C67573C8FF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00AB94-8580-4C97-9448-36E21CEE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9D923-ED33-437D-AD76-A1D8C6F06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430B0-683E-41FB-BE4D-9EC6702273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8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9D4D-8661-4DEC-B146-3CBF666A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0AA51-1A23-4119-BBC2-3530F2D2E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19F53-7E24-4BDE-9C1E-1CC6B547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07551-4307-4A76-BB66-827371A8F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A021-BAAB-46F7-A59D-88C67573C8FF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8D9A4-A494-4521-B411-D3ED10DA0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49361-54E0-444F-B0DC-331D329A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430B0-683E-41FB-BE4D-9EC6702273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65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73BD0-2255-4565-8718-2D1467355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317C-C352-4FC8-B9F2-7CA44988E2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90EE3-A85B-4F23-8B74-F7FC5224B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4A05A-D623-4BF0-80CB-883B650CF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A021-BAAB-46F7-A59D-88C67573C8FF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4C7A7-9C2C-4F8E-B5F5-3E2A91B3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3AA34-885B-4E0B-A2DA-E14B98E6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430B0-683E-41FB-BE4D-9EC6702273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972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834BC-1F46-4627-9F33-125B96AE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D5403-3879-4D6B-8383-F31C12667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C40A4-F514-471D-A892-199701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AA021-BAAB-46F7-A59D-88C67573C8FF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9F553-FBE8-407B-96ED-401FD377B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F8843-54F9-4BAE-AEA3-D2FA97953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430B0-683E-41FB-BE4D-9EC6702273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00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60.png"/><Relationship Id="rId4" Type="http://schemas.openxmlformats.org/officeDocument/2006/relationships/image" Target="../media/image2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0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0.png"/><Relationship Id="rId7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8EAC-B0A0-4D93-99C6-CD52B58C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52934"/>
            <a:ext cx="6924675" cy="1961816"/>
          </a:xfrm>
        </p:spPr>
        <p:txBody>
          <a:bodyPr>
            <a:normAutofit/>
          </a:bodyPr>
          <a:lstStyle/>
          <a:p>
            <a:r>
              <a:rPr lang="en-GB" dirty="0"/>
              <a:t>Multi-season occupancy models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551C1E69-0C15-4E97-845B-1358F8DB60DC}"/>
              </a:ext>
            </a:extLst>
          </p:cNvPr>
          <p:cNvSpPr/>
          <p:nvPr/>
        </p:nvSpPr>
        <p:spPr>
          <a:xfrm>
            <a:off x="1581630" y="3891073"/>
            <a:ext cx="3561871" cy="243111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5" name="Picture 4" descr="A picture containing tree, outdoor, branch, bird&#10;&#10;Description automatically generated">
            <a:extLst>
              <a:ext uri="{FF2B5EF4-FFF2-40B4-BE49-F238E27FC236}">
                <a16:creationId xmlns:a16="http://schemas.microsoft.com/office/drawing/2014/main" id="{C0E2CEB8-772B-477A-97CE-627577332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16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A51C8AF-4D18-4330-AB69-54FAC7713119}"/>
              </a:ext>
            </a:extLst>
          </p:cNvPr>
          <p:cNvGrpSpPr/>
          <p:nvPr/>
        </p:nvGrpSpPr>
        <p:grpSpPr>
          <a:xfrm>
            <a:off x="1599035" y="1525187"/>
            <a:ext cx="9465295" cy="3609972"/>
            <a:chOff x="790730" y="2966546"/>
            <a:chExt cx="9465295" cy="36099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BB7D83F-D42E-4ACA-823C-F039117466A2}"/>
                </a:ext>
              </a:extLst>
            </p:cNvPr>
            <p:cNvSpPr/>
            <p:nvPr/>
          </p:nvSpPr>
          <p:spPr>
            <a:xfrm>
              <a:off x="2174974" y="2972614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30D7C7-5C12-4FE0-9577-5E2668578EE8}"/>
                </a:ext>
              </a:extLst>
            </p:cNvPr>
            <p:cNvSpPr/>
            <p:nvPr/>
          </p:nvSpPr>
          <p:spPr>
            <a:xfrm>
              <a:off x="3241773" y="2972615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3C2555-E99B-460D-8004-4ECCA9D5F874}"/>
                </a:ext>
              </a:extLst>
            </p:cNvPr>
            <p:cNvSpPr/>
            <p:nvPr/>
          </p:nvSpPr>
          <p:spPr>
            <a:xfrm>
              <a:off x="4308572" y="2972615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8BBE6D5-916D-4ADE-A884-28C73139FC44}"/>
                </a:ext>
              </a:extLst>
            </p:cNvPr>
            <p:cNvSpPr/>
            <p:nvPr/>
          </p:nvSpPr>
          <p:spPr>
            <a:xfrm>
              <a:off x="5375371" y="2972614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AACE60-C3B1-4BE4-AABE-5B810EB131DB}"/>
                </a:ext>
              </a:extLst>
            </p:cNvPr>
            <p:cNvSpPr/>
            <p:nvPr/>
          </p:nvSpPr>
          <p:spPr>
            <a:xfrm>
              <a:off x="6424415" y="3982449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77077AD-040C-4148-AC08-3E11BD509BC3}"/>
                </a:ext>
              </a:extLst>
            </p:cNvPr>
            <p:cNvSpPr/>
            <p:nvPr/>
          </p:nvSpPr>
          <p:spPr>
            <a:xfrm>
              <a:off x="7435169" y="2966546"/>
              <a:ext cx="594804" cy="612559"/>
            </a:xfrm>
            <a:prstGeom prst="ellipse">
              <a:avLst/>
            </a:prstGeom>
            <a:solidFill>
              <a:srgbClr val="5482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54E0620-7620-407C-99B9-FA8FA37641FE}"/>
                </a:ext>
              </a:extLst>
            </p:cNvPr>
            <p:cNvSpPr/>
            <p:nvPr/>
          </p:nvSpPr>
          <p:spPr>
            <a:xfrm>
              <a:off x="8558013" y="3982450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C67F41-2373-49AF-9090-014B6BC6DF2B}"/>
                </a:ext>
              </a:extLst>
            </p:cNvPr>
            <p:cNvSpPr/>
            <p:nvPr/>
          </p:nvSpPr>
          <p:spPr>
            <a:xfrm>
              <a:off x="9624812" y="3982449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73F0DD-12BE-4C0C-A1C1-047C0AD22F2A}"/>
                </a:ext>
              </a:extLst>
            </p:cNvPr>
            <p:cNvSpPr txBox="1"/>
            <p:nvPr/>
          </p:nvSpPr>
          <p:spPr>
            <a:xfrm>
              <a:off x="1052276" y="3094227"/>
              <a:ext cx="89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Present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412E5E-3436-4311-9462-32D23724FF9F}"/>
                </a:ext>
              </a:extLst>
            </p:cNvPr>
            <p:cNvSpPr txBox="1"/>
            <p:nvPr/>
          </p:nvSpPr>
          <p:spPr>
            <a:xfrm>
              <a:off x="1081002" y="4104062"/>
              <a:ext cx="8402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Absent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DA225E4-9F9D-44B3-85DB-727645572C81}"/>
                </a:ext>
              </a:extLst>
            </p:cNvPr>
            <p:cNvCxnSpPr>
              <a:stCxn id="12" idx="6"/>
              <a:endCxn id="13" idx="2"/>
            </p:cNvCxnSpPr>
            <p:nvPr/>
          </p:nvCxnSpPr>
          <p:spPr>
            <a:xfrm>
              <a:off x="2769778" y="3278894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73C2AA0-BFD6-4257-B950-842BBA01BA25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>
              <a:off x="3836577" y="3278895"/>
              <a:ext cx="4719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1E6B3F9-BA01-4247-854D-05EACB9A3FBE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 flipV="1">
              <a:off x="4903376" y="3278894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0EC079-8487-4845-8787-B7DD830A140A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6932112" y="3489398"/>
              <a:ext cx="590164" cy="582758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F243A2-1516-4FAD-9ADB-F98B84F71F21}"/>
                </a:ext>
              </a:extLst>
            </p:cNvPr>
            <p:cNvCxnSpPr>
              <a:cxnSpLocks/>
              <a:stCxn id="17" idx="5"/>
              <a:endCxn id="18" idx="1"/>
            </p:cNvCxnSpPr>
            <p:nvPr/>
          </p:nvCxnSpPr>
          <p:spPr>
            <a:xfrm>
              <a:off x="7942866" y="3489398"/>
              <a:ext cx="702254" cy="582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7197E49-6626-4878-8C16-DE0483DDC750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 flipV="1">
              <a:off x="9152817" y="4288729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37D46E-55CC-4C90-9D42-8DCF6A3550EF}"/>
                </a:ext>
              </a:extLst>
            </p:cNvPr>
            <p:cNvCxnSpPr>
              <a:cxnSpLocks/>
              <a:stCxn id="15" idx="5"/>
              <a:endCxn id="16" idx="1"/>
            </p:cNvCxnSpPr>
            <p:nvPr/>
          </p:nvCxnSpPr>
          <p:spPr>
            <a:xfrm>
              <a:off x="5883068" y="3495466"/>
              <a:ext cx="628454" cy="57669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71AED0-8BF3-4926-B0A3-B0240D24BA06}"/>
                </a:ext>
              </a:extLst>
            </p:cNvPr>
            <p:cNvSpPr/>
            <p:nvPr/>
          </p:nvSpPr>
          <p:spPr>
            <a:xfrm>
              <a:off x="2158759" y="5169358"/>
              <a:ext cx="222784" cy="2339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074CE8-4B3F-4553-9AC2-0E9C2A9F1D85}"/>
                </a:ext>
              </a:extLst>
            </p:cNvPr>
            <p:cNvSpPr txBox="1"/>
            <p:nvPr/>
          </p:nvSpPr>
          <p:spPr>
            <a:xfrm>
              <a:off x="980687" y="5197351"/>
              <a:ext cx="104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Detected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66C308-7E91-4B8D-8A3B-AD1A6F818960}"/>
                </a:ext>
              </a:extLst>
            </p:cNvPr>
            <p:cNvSpPr txBox="1"/>
            <p:nvPr/>
          </p:nvSpPr>
          <p:spPr>
            <a:xfrm>
              <a:off x="790730" y="6207186"/>
              <a:ext cx="1420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Not detected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A090A55-6B9D-474E-959E-854E18695E07}"/>
                </a:ext>
              </a:extLst>
            </p:cNvPr>
            <p:cNvCxnSpPr>
              <a:cxnSpLocks/>
              <a:stCxn id="12" idx="4"/>
              <a:endCxn id="30" idx="0"/>
            </p:cNvCxnSpPr>
            <p:nvPr/>
          </p:nvCxnSpPr>
          <p:spPr>
            <a:xfrm flipH="1">
              <a:off x="2270151" y="3585173"/>
              <a:ext cx="202225" cy="158418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D9FFDFE-F5C6-42EE-ADCA-A577895596D7}"/>
                </a:ext>
              </a:extLst>
            </p:cNvPr>
            <p:cNvSpPr/>
            <p:nvPr/>
          </p:nvSpPr>
          <p:spPr>
            <a:xfrm>
              <a:off x="2387667" y="6296157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B004E24-FA5A-4FA8-B621-046881E004A4}"/>
                </a:ext>
              </a:extLst>
            </p:cNvPr>
            <p:cNvSpPr/>
            <p:nvPr/>
          </p:nvSpPr>
          <p:spPr>
            <a:xfrm>
              <a:off x="2605235" y="5169358"/>
              <a:ext cx="222784" cy="2339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380E672-7375-45FA-8C23-C03535E109F0}"/>
                </a:ext>
              </a:extLst>
            </p:cNvPr>
            <p:cNvCxnSpPr>
              <a:cxnSpLocks/>
              <a:stCxn id="12" idx="4"/>
              <a:endCxn id="51" idx="0"/>
            </p:cNvCxnSpPr>
            <p:nvPr/>
          </p:nvCxnSpPr>
          <p:spPr>
            <a:xfrm>
              <a:off x="2472376" y="3585173"/>
              <a:ext cx="26683" cy="271098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4D5B9FA-F664-4031-80C7-E6208A49F1ED}"/>
                </a:ext>
              </a:extLst>
            </p:cNvPr>
            <p:cNvCxnSpPr>
              <a:cxnSpLocks/>
              <a:stCxn id="12" idx="4"/>
              <a:endCxn id="52" idx="0"/>
            </p:cNvCxnSpPr>
            <p:nvPr/>
          </p:nvCxnSpPr>
          <p:spPr>
            <a:xfrm>
              <a:off x="2472376" y="3585173"/>
              <a:ext cx="244251" cy="158418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67D135E-150D-421F-905B-779C384C7F44}"/>
                </a:ext>
              </a:extLst>
            </p:cNvPr>
            <p:cNvSpPr/>
            <p:nvPr/>
          </p:nvSpPr>
          <p:spPr>
            <a:xfrm>
              <a:off x="3187979" y="6296157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5A60763-C871-4DF6-95C0-A3DB0E2E6603}"/>
                </a:ext>
              </a:extLst>
            </p:cNvPr>
            <p:cNvCxnSpPr>
              <a:cxnSpLocks/>
              <a:stCxn id="13" idx="4"/>
              <a:endCxn id="59" idx="0"/>
            </p:cNvCxnSpPr>
            <p:nvPr/>
          </p:nvCxnSpPr>
          <p:spPr>
            <a:xfrm flipH="1">
              <a:off x="3299371" y="3585174"/>
              <a:ext cx="239804" cy="2710983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6F19E3D-06F9-48AD-83C1-36C4D6339512}"/>
                </a:ext>
              </a:extLst>
            </p:cNvPr>
            <p:cNvSpPr/>
            <p:nvPr/>
          </p:nvSpPr>
          <p:spPr>
            <a:xfrm>
              <a:off x="3451276" y="5163291"/>
              <a:ext cx="222784" cy="2339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C5C4FC7-CC94-4C3E-BFCA-04C1B3DC8E96}"/>
                </a:ext>
              </a:extLst>
            </p:cNvPr>
            <p:cNvSpPr/>
            <p:nvPr/>
          </p:nvSpPr>
          <p:spPr>
            <a:xfrm>
              <a:off x="3674968" y="5163291"/>
              <a:ext cx="222784" cy="2339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C75F6EA-DA1C-44CF-8BA9-1AB3F0915109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3542109" y="3579106"/>
              <a:ext cx="20559" cy="158418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9F8AA9D-0AD6-422F-BC98-C7203528765D}"/>
                </a:ext>
              </a:extLst>
            </p:cNvPr>
            <p:cNvCxnSpPr>
              <a:cxnSpLocks/>
            </p:cNvCxnSpPr>
            <p:nvPr/>
          </p:nvCxnSpPr>
          <p:spPr>
            <a:xfrm>
              <a:off x="3551934" y="3579105"/>
              <a:ext cx="244251" cy="158418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560D66C-4190-4893-B6DE-E61F1545401C}"/>
                </a:ext>
              </a:extLst>
            </p:cNvPr>
            <p:cNvSpPr/>
            <p:nvPr/>
          </p:nvSpPr>
          <p:spPr>
            <a:xfrm>
              <a:off x="4294870" y="5163291"/>
              <a:ext cx="222784" cy="2339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F07CB7F-BFCC-4C91-B39B-DB3937BE11F9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 flipH="1">
              <a:off x="4406262" y="3579106"/>
              <a:ext cx="202225" cy="158418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EBD07AF-8D99-4E18-9E64-3D77594E6A91}"/>
                </a:ext>
              </a:extLst>
            </p:cNvPr>
            <p:cNvSpPr/>
            <p:nvPr/>
          </p:nvSpPr>
          <p:spPr>
            <a:xfrm>
              <a:off x="4478430" y="6296157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277A07B-160C-473A-880F-2EC12A466C4D}"/>
                </a:ext>
              </a:extLst>
            </p:cNvPr>
            <p:cNvSpPr/>
            <p:nvPr/>
          </p:nvSpPr>
          <p:spPr>
            <a:xfrm>
              <a:off x="4741346" y="5163291"/>
              <a:ext cx="222784" cy="2339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907DD14-AFAA-4048-8229-8A57868E7556}"/>
                </a:ext>
              </a:extLst>
            </p:cNvPr>
            <p:cNvCxnSpPr>
              <a:cxnSpLocks/>
              <a:stCxn id="14" idx="4"/>
              <a:endCxn id="67" idx="0"/>
            </p:cNvCxnSpPr>
            <p:nvPr/>
          </p:nvCxnSpPr>
          <p:spPr>
            <a:xfrm flipH="1">
              <a:off x="4589822" y="3585174"/>
              <a:ext cx="16152" cy="2710983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D299D38-2E5F-4A79-927F-3214E71BD28F}"/>
                </a:ext>
              </a:extLst>
            </p:cNvPr>
            <p:cNvCxnSpPr>
              <a:cxnSpLocks/>
            </p:cNvCxnSpPr>
            <p:nvPr/>
          </p:nvCxnSpPr>
          <p:spPr>
            <a:xfrm>
              <a:off x="4618312" y="3579105"/>
              <a:ext cx="244251" cy="158418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AA9D606-63E0-4B92-A370-0A312C976371}"/>
                </a:ext>
              </a:extLst>
            </p:cNvPr>
            <p:cNvSpPr/>
            <p:nvPr/>
          </p:nvSpPr>
          <p:spPr>
            <a:xfrm>
              <a:off x="5352350" y="5176115"/>
              <a:ext cx="222784" cy="2339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CB43D3E-2DC6-4B99-A4FB-174F31B26E55}"/>
                </a:ext>
              </a:extLst>
            </p:cNvPr>
            <p:cNvCxnSpPr>
              <a:cxnSpLocks/>
              <a:endCxn id="71" idx="0"/>
            </p:cNvCxnSpPr>
            <p:nvPr/>
          </p:nvCxnSpPr>
          <p:spPr>
            <a:xfrm flipH="1">
              <a:off x="5463742" y="3591930"/>
              <a:ext cx="202225" cy="158418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0A25E4-60CB-4031-861B-BFB5F1CF258E}"/>
                </a:ext>
              </a:extLst>
            </p:cNvPr>
            <p:cNvSpPr/>
            <p:nvPr/>
          </p:nvSpPr>
          <p:spPr>
            <a:xfrm>
              <a:off x="5575134" y="5176115"/>
              <a:ext cx="222784" cy="2339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431F86C-1F23-4D9F-910D-A687508B1BF0}"/>
                </a:ext>
              </a:extLst>
            </p:cNvPr>
            <p:cNvSpPr/>
            <p:nvPr/>
          </p:nvSpPr>
          <p:spPr>
            <a:xfrm>
              <a:off x="5797831" y="6296157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CAC2839-9F13-4E02-AEA9-9CF50D75B2D3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>
              <a:off x="5665967" y="3591930"/>
              <a:ext cx="20559" cy="158418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B20710C-EFA0-4B46-B76B-8A373DDABB60}"/>
                </a:ext>
              </a:extLst>
            </p:cNvPr>
            <p:cNvCxnSpPr>
              <a:cxnSpLocks/>
              <a:stCxn id="15" idx="4"/>
            </p:cNvCxnSpPr>
            <p:nvPr/>
          </p:nvCxnSpPr>
          <p:spPr>
            <a:xfrm>
              <a:off x="5672773" y="3585173"/>
              <a:ext cx="246275" cy="2710983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E92FC26-C49B-45EE-92F2-52977E04DBB4}"/>
                </a:ext>
              </a:extLst>
            </p:cNvPr>
            <p:cNvSpPr/>
            <p:nvPr/>
          </p:nvSpPr>
          <p:spPr>
            <a:xfrm>
              <a:off x="6392179" y="6292507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7959C87-16BD-45B6-96D2-B0B3E16D1B35}"/>
                </a:ext>
              </a:extLst>
            </p:cNvPr>
            <p:cNvCxnSpPr>
              <a:cxnSpLocks/>
              <a:stCxn id="16" idx="4"/>
              <a:endCxn id="77" idx="0"/>
            </p:cNvCxnSpPr>
            <p:nvPr/>
          </p:nvCxnSpPr>
          <p:spPr>
            <a:xfrm flipH="1">
              <a:off x="6503571" y="4595008"/>
              <a:ext cx="218246" cy="169749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2832315-8593-4421-9648-E47590630F4B}"/>
                </a:ext>
              </a:extLst>
            </p:cNvPr>
            <p:cNvSpPr/>
            <p:nvPr/>
          </p:nvSpPr>
          <p:spPr>
            <a:xfrm>
              <a:off x="6614963" y="6292507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978FA00-4E89-4B43-8F31-F576F4EDCB74}"/>
                </a:ext>
              </a:extLst>
            </p:cNvPr>
            <p:cNvSpPr/>
            <p:nvPr/>
          </p:nvSpPr>
          <p:spPr>
            <a:xfrm>
              <a:off x="6838655" y="6292507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2F9144-8F6A-4C13-B65C-5132D99D34DF}"/>
                </a:ext>
              </a:extLst>
            </p:cNvPr>
            <p:cNvCxnSpPr>
              <a:cxnSpLocks/>
              <a:stCxn id="16" idx="4"/>
              <a:endCxn id="79" idx="0"/>
            </p:cNvCxnSpPr>
            <p:nvPr/>
          </p:nvCxnSpPr>
          <p:spPr>
            <a:xfrm>
              <a:off x="6721817" y="4595008"/>
              <a:ext cx="4538" cy="169749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7ED606F-3FDE-4EAC-A63B-770E4B78F1ED}"/>
                </a:ext>
              </a:extLst>
            </p:cNvPr>
            <p:cNvCxnSpPr>
              <a:cxnSpLocks/>
              <a:stCxn id="16" idx="4"/>
              <a:endCxn id="80" idx="0"/>
            </p:cNvCxnSpPr>
            <p:nvPr/>
          </p:nvCxnSpPr>
          <p:spPr>
            <a:xfrm>
              <a:off x="6721817" y="4595008"/>
              <a:ext cx="228230" cy="169749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67AB94C-C51E-4BD9-ACBD-1972A3E21792}"/>
                </a:ext>
              </a:extLst>
            </p:cNvPr>
            <p:cNvSpPr/>
            <p:nvPr/>
          </p:nvSpPr>
          <p:spPr>
            <a:xfrm>
              <a:off x="7492277" y="6292506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496FD81-FF55-45B8-9AC1-ACFC69332447}"/>
                </a:ext>
              </a:extLst>
            </p:cNvPr>
            <p:cNvCxnSpPr>
              <a:cxnSpLocks/>
              <a:stCxn id="17" idx="4"/>
              <a:endCxn id="83" idx="0"/>
            </p:cNvCxnSpPr>
            <p:nvPr/>
          </p:nvCxnSpPr>
          <p:spPr>
            <a:xfrm flipH="1">
              <a:off x="7603669" y="3579105"/>
              <a:ext cx="128902" cy="271340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8513D35-44D8-4491-BB79-F2BBAA015DA3}"/>
                </a:ext>
              </a:extLst>
            </p:cNvPr>
            <p:cNvSpPr/>
            <p:nvPr/>
          </p:nvSpPr>
          <p:spPr>
            <a:xfrm>
              <a:off x="7715061" y="6292506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DC0DB5E-8C01-4733-BEBE-1DAB9A44A6A7}"/>
                </a:ext>
              </a:extLst>
            </p:cNvPr>
            <p:cNvSpPr/>
            <p:nvPr/>
          </p:nvSpPr>
          <p:spPr>
            <a:xfrm>
              <a:off x="7938753" y="6292506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49D6DD8-10DF-496D-B19E-F43D2E456ADD}"/>
                </a:ext>
              </a:extLst>
            </p:cNvPr>
            <p:cNvCxnSpPr>
              <a:cxnSpLocks/>
              <a:stCxn id="17" idx="4"/>
              <a:endCxn id="85" idx="0"/>
            </p:cNvCxnSpPr>
            <p:nvPr/>
          </p:nvCxnSpPr>
          <p:spPr>
            <a:xfrm>
              <a:off x="7732571" y="3579105"/>
              <a:ext cx="93882" cy="271340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E3B6753-3619-4572-B2E0-0FD2B036FACE}"/>
                </a:ext>
              </a:extLst>
            </p:cNvPr>
            <p:cNvCxnSpPr>
              <a:cxnSpLocks/>
              <a:stCxn id="17" idx="4"/>
              <a:endCxn id="86" idx="0"/>
            </p:cNvCxnSpPr>
            <p:nvPr/>
          </p:nvCxnSpPr>
          <p:spPr>
            <a:xfrm>
              <a:off x="7732571" y="3579105"/>
              <a:ext cx="317574" cy="271340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4AFC597-C0E9-4475-96A6-B75094FD09FF}"/>
                </a:ext>
              </a:extLst>
            </p:cNvPr>
            <p:cNvSpPr/>
            <p:nvPr/>
          </p:nvSpPr>
          <p:spPr>
            <a:xfrm>
              <a:off x="8529285" y="6292507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E39ABE3-A4C0-447D-AE11-5B73172CFD1C}"/>
                </a:ext>
              </a:extLst>
            </p:cNvPr>
            <p:cNvCxnSpPr>
              <a:cxnSpLocks/>
              <a:stCxn id="18" idx="4"/>
              <a:endCxn id="89" idx="0"/>
            </p:cNvCxnSpPr>
            <p:nvPr/>
          </p:nvCxnSpPr>
          <p:spPr>
            <a:xfrm flipH="1">
              <a:off x="8640677" y="4595009"/>
              <a:ext cx="214738" cy="169749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F9E762B-C659-41C4-AE99-08DBF5D34969}"/>
                </a:ext>
              </a:extLst>
            </p:cNvPr>
            <p:cNvSpPr/>
            <p:nvPr/>
          </p:nvSpPr>
          <p:spPr>
            <a:xfrm>
              <a:off x="8752069" y="6292507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44A8689-82B8-4967-8E63-7D31A97A5F82}"/>
                </a:ext>
              </a:extLst>
            </p:cNvPr>
            <p:cNvSpPr/>
            <p:nvPr/>
          </p:nvSpPr>
          <p:spPr>
            <a:xfrm>
              <a:off x="8975761" y="6292507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946C4029-28D9-4F14-9BA1-1758A64634D4}"/>
                </a:ext>
              </a:extLst>
            </p:cNvPr>
            <p:cNvCxnSpPr>
              <a:cxnSpLocks/>
              <a:stCxn id="18" idx="4"/>
              <a:endCxn id="91" idx="0"/>
            </p:cNvCxnSpPr>
            <p:nvPr/>
          </p:nvCxnSpPr>
          <p:spPr>
            <a:xfrm>
              <a:off x="8855415" y="4595009"/>
              <a:ext cx="8046" cy="169749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9573554-02DF-4B85-A940-023B2CF96AB4}"/>
                </a:ext>
              </a:extLst>
            </p:cNvPr>
            <p:cNvCxnSpPr>
              <a:cxnSpLocks/>
              <a:stCxn id="18" idx="4"/>
              <a:endCxn id="92" idx="0"/>
            </p:cNvCxnSpPr>
            <p:nvPr/>
          </p:nvCxnSpPr>
          <p:spPr>
            <a:xfrm>
              <a:off x="8855415" y="4595009"/>
              <a:ext cx="231738" cy="169749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3DA5979-687E-4D48-9621-FFF2761F6933}"/>
                </a:ext>
              </a:extLst>
            </p:cNvPr>
            <p:cNvSpPr/>
            <p:nvPr/>
          </p:nvSpPr>
          <p:spPr>
            <a:xfrm>
              <a:off x="9586765" y="6323585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2D516F6-2E48-4408-8D65-854B5D90DB73}"/>
                </a:ext>
              </a:extLst>
            </p:cNvPr>
            <p:cNvCxnSpPr>
              <a:cxnSpLocks/>
              <a:stCxn id="19" idx="4"/>
              <a:endCxn id="95" idx="0"/>
            </p:cNvCxnSpPr>
            <p:nvPr/>
          </p:nvCxnSpPr>
          <p:spPr>
            <a:xfrm flipH="1">
              <a:off x="9698157" y="4595008"/>
              <a:ext cx="224057" cy="17285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B94CA90-1613-4263-AA19-99C53CD085FC}"/>
                </a:ext>
              </a:extLst>
            </p:cNvPr>
            <p:cNvSpPr/>
            <p:nvPr/>
          </p:nvSpPr>
          <p:spPr>
            <a:xfrm>
              <a:off x="9809549" y="6323585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EAB32A2-2311-47A9-8436-BFA74203A02C}"/>
                </a:ext>
              </a:extLst>
            </p:cNvPr>
            <p:cNvSpPr/>
            <p:nvPr/>
          </p:nvSpPr>
          <p:spPr>
            <a:xfrm>
              <a:off x="10033241" y="6323585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BDC2D51-661D-42E3-8856-337FFB515319}"/>
                </a:ext>
              </a:extLst>
            </p:cNvPr>
            <p:cNvCxnSpPr>
              <a:cxnSpLocks/>
              <a:stCxn id="19" idx="4"/>
              <a:endCxn id="97" idx="0"/>
            </p:cNvCxnSpPr>
            <p:nvPr/>
          </p:nvCxnSpPr>
          <p:spPr>
            <a:xfrm flipH="1">
              <a:off x="9920941" y="4595008"/>
              <a:ext cx="1273" cy="17285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5FBE4E71-8C95-4E94-9132-3E2CE4D609BA}"/>
                </a:ext>
              </a:extLst>
            </p:cNvPr>
            <p:cNvCxnSpPr>
              <a:cxnSpLocks/>
              <a:stCxn id="19" idx="4"/>
              <a:endCxn id="98" idx="0"/>
            </p:cNvCxnSpPr>
            <p:nvPr/>
          </p:nvCxnSpPr>
          <p:spPr>
            <a:xfrm>
              <a:off x="9922214" y="4595008"/>
              <a:ext cx="222419" cy="17285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itle 1">
            <a:extLst>
              <a:ext uri="{FF2B5EF4-FFF2-40B4-BE49-F238E27FC236}">
                <a16:creationId xmlns:a16="http://schemas.microsoft.com/office/drawing/2014/main" id="{98F80752-5CE3-44F9-BA1D-360E3F4F2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005067" cy="1325563"/>
          </a:xfrm>
        </p:spPr>
        <p:txBody>
          <a:bodyPr/>
          <a:lstStyle/>
          <a:p>
            <a:pPr algn="ctr"/>
            <a:r>
              <a:rPr lang="en-GB" dirty="0"/>
              <a:t>Detection histories for a site</a:t>
            </a:r>
          </a:p>
        </p:txBody>
      </p:sp>
      <p:sp>
        <p:nvSpPr>
          <p:cNvPr id="102" name="Google Shape;57;p13">
            <a:extLst>
              <a:ext uri="{FF2B5EF4-FFF2-40B4-BE49-F238E27FC236}">
                <a16:creationId xmlns:a16="http://schemas.microsoft.com/office/drawing/2014/main" id="{8605F28D-EE93-4628-9731-963794A76354}"/>
              </a:ext>
            </a:extLst>
          </p:cNvPr>
          <p:cNvSpPr/>
          <p:nvPr/>
        </p:nvSpPr>
        <p:spPr>
          <a:xfrm>
            <a:off x="3606637" y="1015529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03" name="Picture 102" descr="A picture containing person, outdoor, person&#10;&#10;Description automatically generated">
            <a:extLst>
              <a:ext uri="{FF2B5EF4-FFF2-40B4-BE49-F238E27FC236}">
                <a16:creationId xmlns:a16="http://schemas.microsoft.com/office/drawing/2014/main" id="{498B0372-282C-4474-ACAD-01C48E783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06" y="-4569"/>
            <a:ext cx="2762294" cy="1840743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4EDCDBA-67C0-42EB-B23A-435C2CA97BE0}"/>
              </a:ext>
            </a:extLst>
          </p:cNvPr>
          <p:cNvGrpSpPr/>
          <p:nvPr/>
        </p:nvGrpSpPr>
        <p:grpSpPr>
          <a:xfrm>
            <a:off x="2674722" y="5441273"/>
            <a:ext cx="5201994" cy="369332"/>
            <a:chOff x="2674722" y="5441273"/>
            <a:chExt cx="5201994" cy="369332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2085977-D7B2-4973-8268-32F09A8DFDB3}"/>
                </a:ext>
              </a:extLst>
            </p:cNvPr>
            <p:cNvCxnSpPr>
              <a:cxnSpLocks/>
            </p:cNvCxnSpPr>
            <p:nvPr/>
          </p:nvCxnSpPr>
          <p:spPr>
            <a:xfrm>
              <a:off x="2674722" y="5625939"/>
              <a:ext cx="10667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8C4E502-49E1-4346-96CA-25CFF402EB5A}"/>
                </a:ext>
              </a:extLst>
            </p:cNvPr>
            <p:cNvSpPr txBox="1"/>
            <p:nvPr/>
          </p:nvSpPr>
          <p:spPr>
            <a:xfrm>
              <a:off x="3876134" y="5441273"/>
              <a:ext cx="400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Stochastic process (i.e. a biased coin flip)</a:t>
              </a: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2E03FE32-A593-4A5D-986C-A06ACC1F8B53}"/>
              </a:ext>
            </a:extLst>
          </p:cNvPr>
          <p:cNvSpPr txBox="1"/>
          <p:nvPr/>
        </p:nvSpPr>
        <p:spPr>
          <a:xfrm>
            <a:off x="0" y="2094260"/>
            <a:ext cx="184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State process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29BE6EB-CC65-4591-8FE2-D37494AFFE42}"/>
              </a:ext>
            </a:extLst>
          </p:cNvPr>
          <p:cNvSpPr txBox="1"/>
          <p:nvPr/>
        </p:nvSpPr>
        <p:spPr>
          <a:xfrm>
            <a:off x="0" y="3985851"/>
            <a:ext cx="1778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Observation </a:t>
            </a:r>
            <a:br>
              <a:rPr lang="en-GB" sz="2400" dirty="0"/>
            </a:br>
            <a:r>
              <a:rPr lang="en-GB" sz="2400" dirty="0"/>
              <a:t>process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16175A56-4D5F-4B24-8761-E821CA9385CF}"/>
              </a:ext>
            </a:extLst>
          </p:cNvPr>
          <p:cNvGrpSpPr/>
          <p:nvPr/>
        </p:nvGrpSpPr>
        <p:grpSpPr>
          <a:xfrm>
            <a:off x="2674722" y="5928255"/>
            <a:ext cx="4588877" cy="369332"/>
            <a:chOff x="2674722" y="6152970"/>
            <a:chExt cx="4588877" cy="369332"/>
          </a:xfrm>
        </p:grpSpPr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CB39D312-D24F-4C16-996E-E7DE52E1EF7E}"/>
                </a:ext>
              </a:extLst>
            </p:cNvPr>
            <p:cNvCxnSpPr>
              <a:cxnSpLocks/>
            </p:cNvCxnSpPr>
            <p:nvPr/>
          </p:nvCxnSpPr>
          <p:spPr>
            <a:xfrm>
              <a:off x="2674722" y="6337636"/>
              <a:ext cx="10667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8E837A0-C10E-4AAF-BB65-64D38437EC8C}"/>
                </a:ext>
              </a:extLst>
            </p:cNvPr>
            <p:cNvSpPr txBox="1"/>
            <p:nvPr/>
          </p:nvSpPr>
          <p:spPr>
            <a:xfrm>
              <a:off x="3876133" y="6152970"/>
              <a:ext cx="3387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Deterministic process (i.e. certain)</a:t>
              </a:r>
            </a:p>
          </p:txBody>
        </p: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1977542-8027-4296-8693-5B8673891D18}"/>
              </a:ext>
            </a:extLst>
          </p:cNvPr>
          <p:cNvSpPr/>
          <p:nvPr/>
        </p:nvSpPr>
        <p:spPr>
          <a:xfrm>
            <a:off x="2941246" y="3359109"/>
            <a:ext cx="8198742" cy="180007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76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228F-F5DE-4D70-904C-435F605D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The biggest difference; Zombie sites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4E00D3-2796-4214-8D68-0E60579D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545" y="3986903"/>
            <a:ext cx="10915835" cy="2749030"/>
          </a:xfrm>
        </p:spPr>
        <p:txBody>
          <a:bodyPr>
            <a:normAutofit/>
          </a:bodyPr>
          <a:lstStyle/>
          <a:p>
            <a:r>
              <a:rPr lang="en-GB" dirty="0"/>
              <a:t>Occupancy models;</a:t>
            </a:r>
          </a:p>
          <a:p>
            <a:pPr lvl="1"/>
            <a:r>
              <a:rPr lang="en-GB" dirty="0"/>
              <a:t>The initial state of the site is not guaranteed</a:t>
            </a:r>
          </a:p>
          <a:p>
            <a:pPr lvl="2"/>
            <a:r>
              <a:rPr lang="en-GB" dirty="0"/>
              <a:t>There might be no platypuses when you go to a site</a:t>
            </a:r>
          </a:p>
          <a:p>
            <a:pPr lvl="1"/>
            <a:r>
              <a:rPr lang="en-GB" dirty="0"/>
              <a:t>If a site was unoccupied, the next time you visit, it may have been colonised</a:t>
            </a:r>
          </a:p>
          <a:p>
            <a:pPr lvl="1"/>
            <a:r>
              <a:rPr lang="en-GB" dirty="0"/>
              <a:t>If a site was occupied, the next time you visit, it may have gone extinct</a:t>
            </a:r>
          </a:p>
          <a:p>
            <a:pPr lvl="1"/>
            <a:r>
              <a:rPr lang="en-GB" dirty="0"/>
              <a:t>Note that this does not mean the entire species has gone extinct, just the population at a given site</a:t>
            </a:r>
          </a:p>
          <a:p>
            <a:pPr lvl="1"/>
            <a:endParaRPr lang="en-GB" dirty="0"/>
          </a:p>
        </p:txBody>
      </p:sp>
      <p:sp>
        <p:nvSpPr>
          <p:cNvPr id="15" name="Google Shape;57;p13">
            <a:extLst>
              <a:ext uri="{FF2B5EF4-FFF2-40B4-BE49-F238E27FC236}">
                <a16:creationId xmlns:a16="http://schemas.microsoft.com/office/drawing/2014/main" id="{9553D80F-A37C-4FC3-9285-CB36A073BC06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5FA5DF-CDB0-4FD0-BC6D-128AB4F1F76D}"/>
              </a:ext>
            </a:extLst>
          </p:cNvPr>
          <p:cNvGrpSpPr/>
          <p:nvPr/>
        </p:nvGrpSpPr>
        <p:grpSpPr>
          <a:xfrm>
            <a:off x="2512068" y="1171158"/>
            <a:ext cx="6250463" cy="2858757"/>
            <a:chOff x="2512068" y="1171158"/>
            <a:chExt cx="6250463" cy="28587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2729035-34EC-4F59-8ED5-93F33B260B5E}"/>
                </a:ext>
              </a:extLst>
            </p:cNvPr>
            <p:cNvGrpSpPr/>
            <p:nvPr/>
          </p:nvGrpSpPr>
          <p:grpSpPr>
            <a:xfrm>
              <a:off x="3749712" y="1171158"/>
              <a:ext cx="4288502" cy="384906"/>
              <a:chOff x="7407312" y="3848944"/>
              <a:chExt cx="4288502" cy="38490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F0474E-3CEF-4695-BF37-50514DD28D80}"/>
                  </a:ext>
                </a:extLst>
              </p:cNvPr>
              <p:cNvSpPr txBox="1"/>
              <p:nvPr/>
            </p:nvSpPr>
            <p:spPr>
              <a:xfrm>
                <a:off x="7692186" y="3848944"/>
                <a:ext cx="3205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8 seasons of surveying the a site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3F82496-192D-4FF8-9A9E-9BD22275DEED}"/>
                  </a:ext>
                </a:extLst>
              </p:cNvPr>
              <p:cNvCxnSpPr/>
              <p:nvPr/>
            </p:nvCxnSpPr>
            <p:spPr>
              <a:xfrm>
                <a:off x="7407312" y="4233850"/>
                <a:ext cx="428850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730951-475B-4C97-AA94-4B6402F68E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754" t="35834" r="12792" b="23585"/>
            <a:stretch/>
          </p:blipFill>
          <p:spPr>
            <a:xfrm>
              <a:off x="2512068" y="1604592"/>
              <a:ext cx="6250463" cy="2425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27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7228F-F5DE-4D70-904C-435F605D59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The four parameters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ψ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γ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ε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7228F-F5DE-4D70-904C-435F605D59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57;p13">
            <a:extLst>
              <a:ext uri="{FF2B5EF4-FFF2-40B4-BE49-F238E27FC236}">
                <a16:creationId xmlns:a16="http://schemas.microsoft.com/office/drawing/2014/main" id="{9553D80F-A37C-4FC3-9285-CB36A073BC06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E3E0C-FB93-40DB-ADE2-C3A810D195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54" t="35834" r="12792" b="23585"/>
          <a:stretch/>
        </p:blipFill>
        <p:spPr>
          <a:xfrm>
            <a:off x="809094" y="1928608"/>
            <a:ext cx="10292500" cy="39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5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1318DF-987B-4F94-BD84-28E0F943F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54" t="35834" r="12792" b="23585"/>
          <a:stretch/>
        </p:blipFill>
        <p:spPr>
          <a:xfrm>
            <a:off x="1395650" y="2795535"/>
            <a:ext cx="9921908" cy="384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7228F-F5DE-4D70-904C-435F605D59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1;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ψ</m:t>
                    </m:r>
                  </m:oMath>
                </a14:m>
                <a:r>
                  <a:rPr lang="en-GB" dirty="0"/>
                  <a:t> (psi) or Initial occupancy probability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7228F-F5DE-4D70-904C-435F605D59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57;p13">
            <a:extLst>
              <a:ext uri="{FF2B5EF4-FFF2-40B4-BE49-F238E27FC236}">
                <a16:creationId xmlns:a16="http://schemas.microsoft.com/office/drawing/2014/main" id="{9553D80F-A37C-4FC3-9285-CB36A073BC06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2FBED3-A6D7-4353-97E5-2869B4A41E74}"/>
                  </a:ext>
                </a:extLst>
              </p:cNvPr>
              <p:cNvSpPr txBox="1"/>
              <p:nvPr/>
            </p:nvSpPr>
            <p:spPr>
              <a:xfrm>
                <a:off x="2712720" y="2208014"/>
                <a:ext cx="365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ψ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2FBED3-A6D7-4353-97E5-2869B4A41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720" y="2208014"/>
                <a:ext cx="36576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0E314F1-4EC0-48AE-B447-955178A7FA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7600" y="1449659"/>
                <a:ext cx="10530840" cy="69405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Ψ</m:t>
                    </m:r>
                  </m:oMath>
                </a14:m>
                <a:r>
                  <a:rPr lang="en-GB" sz="2800" dirty="0"/>
                  <a:t> is tasked with the simple task of figuring out if the site was occupied the first time you visited it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0E314F1-4EC0-48AE-B447-955178A7FA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7600" y="1449659"/>
                <a:ext cx="10530840" cy="694055"/>
              </a:xfrm>
              <a:blipFill>
                <a:blip r:embed="rId5"/>
                <a:stretch>
                  <a:fillRect l="-1042" t="-21930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28C7A916-8ED7-4A63-9BFF-0E40DAF6998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078480" y="2469624"/>
            <a:ext cx="12700" cy="784830"/>
          </a:xfrm>
          <a:prstGeom prst="curvedConnector4">
            <a:avLst>
              <a:gd name="adj1" fmla="val 2386047"/>
              <a:gd name="adj2" fmla="val 92407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91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8B687E-6906-471C-8841-2BEB38618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54" t="35834" r="12792" b="23585"/>
          <a:stretch/>
        </p:blipFill>
        <p:spPr>
          <a:xfrm>
            <a:off x="1395650" y="2795535"/>
            <a:ext cx="9921908" cy="384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7228F-F5DE-4D70-904C-435F605D59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2;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GB" dirty="0"/>
                  <a:t> (gamma) or Colonisation probability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7228F-F5DE-4D70-904C-435F605D59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57;p13">
            <a:extLst>
              <a:ext uri="{FF2B5EF4-FFF2-40B4-BE49-F238E27FC236}">
                <a16:creationId xmlns:a16="http://schemas.microsoft.com/office/drawing/2014/main" id="{9553D80F-A37C-4FC3-9285-CB36A073BC06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2FBED3-A6D7-4353-97E5-2869B4A41E74}"/>
                  </a:ext>
                </a:extLst>
              </p:cNvPr>
              <p:cNvSpPr txBox="1"/>
              <p:nvPr/>
            </p:nvSpPr>
            <p:spPr>
              <a:xfrm>
                <a:off x="7676606" y="2208326"/>
                <a:ext cx="365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2FBED3-A6D7-4353-97E5-2869B4A41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606" y="2208326"/>
                <a:ext cx="36576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0E314F1-4EC0-48AE-B447-955178A7FA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7600" y="1449659"/>
                <a:ext cx="10530840" cy="904276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GB" sz="2800" dirty="0"/>
                  <a:t> is tasked with;</a:t>
                </a:r>
              </a:p>
              <a:p>
                <a:pPr marL="0" indent="0">
                  <a:buNone/>
                </a:pPr>
                <a:r>
                  <a:rPr lang="en-GB" b="1" dirty="0"/>
                  <a:t>If the site was previously unoccupied</a:t>
                </a:r>
                <a:r>
                  <a:rPr lang="en-GB" dirty="0"/>
                  <a:t>, what is the chance it became colonised?</a:t>
                </a:r>
                <a:endParaRPr lang="en-GB" sz="28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0E314F1-4EC0-48AE-B447-955178A7FA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7600" y="1449659"/>
                <a:ext cx="10530840" cy="904276"/>
              </a:xfrm>
              <a:blipFill>
                <a:blip r:embed="rId5"/>
                <a:stretch>
                  <a:fillRect l="-868" t="-12838" b="-5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5129354-7921-4705-B1FB-07CB11E04B7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859486" y="2731546"/>
            <a:ext cx="0" cy="89557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2723F9-0DA8-4E9C-8C11-B00D5BAAC160}"/>
                  </a:ext>
                </a:extLst>
              </p:cNvPr>
              <p:cNvSpPr txBox="1"/>
              <p:nvPr/>
            </p:nvSpPr>
            <p:spPr>
              <a:xfrm>
                <a:off x="9463922" y="2208363"/>
                <a:ext cx="12903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n-GB" sz="280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GB" sz="2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2723F9-0DA8-4E9C-8C11-B00D5BAAC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922" y="2208363"/>
                <a:ext cx="129031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9EDB99-38E8-437E-B8C6-9B16D5FBB0E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109081" y="2731583"/>
            <a:ext cx="0" cy="12859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85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6C6E541-F23F-4517-B667-A7144F261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54" t="35834" r="12792" b="23585"/>
          <a:stretch/>
        </p:blipFill>
        <p:spPr>
          <a:xfrm>
            <a:off x="1395650" y="2795535"/>
            <a:ext cx="9921908" cy="384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7228F-F5DE-4D70-904C-435F605D59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3;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GB" dirty="0"/>
                  <a:t> (epsilon) or Extinction probability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7228F-F5DE-4D70-904C-435F605D59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57;p13">
            <a:extLst>
              <a:ext uri="{FF2B5EF4-FFF2-40B4-BE49-F238E27FC236}">
                <a16:creationId xmlns:a16="http://schemas.microsoft.com/office/drawing/2014/main" id="{9553D80F-A37C-4FC3-9285-CB36A073BC06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2FBED3-A6D7-4353-97E5-2869B4A41E74}"/>
                  </a:ext>
                </a:extLst>
              </p:cNvPr>
              <p:cNvSpPr txBox="1"/>
              <p:nvPr/>
            </p:nvSpPr>
            <p:spPr>
              <a:xfrm>
                <a:off x="8949331" y="2169271"/>
                <a:ext cx="365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2FBED3-A6D7-4353-97E5-2869B4A41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331" y="2169271"/>
                <a:ext cx="36576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0E314F1-4EC0-48AE-B447-955178A7FA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7600" y="1449659"/>
                <a:ext cx="10530840" cy="90427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GB" sz="2800" dirty="0"/>
                  <a:t> is tasked with;</a:t>
                </a:r>
              </a:p>
              <a:p>
                <a:pPr marL="0" indent="0">
                  <a:buNone/>
                </a:pPr>
                <a:r>
                  <a:rPr lang="en-GB" b="1" dirty="0"/>
                  <a:t>If the site was previously occupied</a:t>
                </a:r>
                <a:r>
                  <a:rPr lang="en-GB" dirty="0"/>
                  <a:t>, what is the chance it became extinct?</a:t>
                </a:r>
                <a:endParaRPr lang="en-GB" sz="28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0E314F1-4EC0-48AE-B447-955178A7FA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7600" y="1449659"/>
                <a:ext cx="10530840" cy="904276"/>
              </a:xfrm>
              <a:blipFill>
                <a:blip r:embed="rId5"/>
                <a:stretch>
                  <a:fillRect l="-1042" t="-13514" b="-128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5129354-7921-4705-B1FB-07CB11E04B7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655762" y="2631034"/>
            <a:ext cx="2914" cy="46931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36A23D-99DF-416A-95BA-9C2D90C86847}"/>
                  </a:ext>
                </a:extLst>
              </p:cNvPr>
              <p:cNvSpPr txBox="1"/>
              <p:nvPr/>
            </p:nvSpPr>
            <p:spPr>
              <a:xfrm>
                <a:off x="3116625" y="2230924"/>
                <a:ext cx="10782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n-GB" sz="2000" smtClean="0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36A23D-99DF-416A-95BA-9C2D90C86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625" y="2230924"/>
                <a:ext cx="1078274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D28FB4-9132-4E6A-81A2-DD7C94E3FE97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4663171" y="2630936"/>
            <a:ext cx="0" cy="46940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296BF0-8FB7-4F81-B5BF-F49A38D027E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5782316" y="2630936"/>
            <a:ext cx="4018" cy="46940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AAD132-2277-4D94-9505-50E3267074DD}"/>
              </a:ext>
            </a:extLst>
          </p:cNvPr>
          <p:cNvCxnSpPr>
            <a:cxnSpLocks/>
          </p:cNvCxnSpPr>
          <p:nvPr/>
        </p:nvCxnSpPr>
        <p:spPr>
          <a:xfrm>
            <a:off x="9132211" y="2754143"/>
            <a:ext cx="0" cy="83233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0CE9B1-B443-4748-8AC2-9028668F446A}"/>
                  </a:ext>
                </a:extLst>
              </p:cNvPr>
              <p:cNvSpPr txBox="1"/>
              <p:nvPr/>
            </p:nvSpPr>
            <p:spPr>
              <a:xfrm>
                <a:off x="4124034" y="2230826"/>
                <a:ext cx="10782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n-GB" sz="2000" smtClean="0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0CE9B1-B443-4748-8AC2-9028668F4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034" y="2230826"/>
                <a:ext cx="1078274" cy="400110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BD3408-A862-4310-B6A0-78DCB0497109}"/>
                  </a:ext>
                </a:extLst>
              </p:cNvPr>
              <p:cNvSpPr txBox="1"/>
              <p:nvPr/>
            </p:nvSpPr>
            <p:spPr>
              <a:xfrm>
                <a:off x="5247197" y="2230826"/>
                <a:ext cx="10782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n-GB" sz="2000" smtClean="0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BD3408-A862-4310-B6A0-78DCB049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197" y="2230826"/>
                <a:ext cx="1078274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27CFD8-6C9B-46D5-9895-C8AF0DFADC2F}"/>
                  </a:ext>
                </a:extLst>
              </p:cNvPr>
              <p:cNvSpPr txBox="1"/>
              <p:nvPr/>
            </p:nvSpPr>
            <p:spPr>
              <a:xfrm>
                <a:off x="6818759" y="2113325"/>
                <a:ext cx="365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27CFD8-6C9B-46D5-9895-C8AF0DFAD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759" y="2113325"/>
                <a:ext cx="36576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3C696C-1DE2-44E9-BCD1-5307E9804A08}"/>
              </a:ext>
            </a:extLst>
          </p:cNvPr>
          <p:cNvCxnSpPr>
            <a:cxnSpLocks/>
          </p:cNvCxnSpPr>
          <p:nvPr/>
        </p:nvCxnSpPr>
        <p:spPr>
          <a:xfrm>
            <a:off x="7001639" y="2698197"/>
            <a:ext cx="0" cy="83233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55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9" grpId="0"/>
      <p:bldP spid="20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E8C652-3780-42BC-BA02-25AE4081B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54" t="35834" r="12792" b="23585"/>
          <a:stretch/>
        </p:blipFill>
        <p:spPr>
          <a:xfrm>
            <a:off x="1395650" y="2795535"/>
            <a:ext cx="9921908" cy="38499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67228F-F5DE-4D70-904C-435F605D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4; </a:t>
            </a:r>
            <a:r>
              <a:rPr lang="en-GB" i="0" dirty="0">
                <a:latin typeface="Cambria Math" panose="02040503050406030204" pitchFamily="18" charset="0"/>
              </a:rPr>
              <a:t>𝑝</a:t>
            </a:r>
            <a:r>
              <a:rPr lang="en-GB" dirty="0"/>
              <a:t> or Detection probability</a:t>
            </a:r>
          </a:p>
        </p:txBody>
      </p:sp>
      <p:sp>
        <p:nvSpPr>
          <p:cNvPr id="15" name="Google Shape;57;p13">
            <a:extLst>
              <a:ext uri="{FF2B5EF4-FFF2-40B4-BE49-F238E27FC236}">
                <a16:creationId xmlns:a16="http://schemas.microsoft.com/office/drawing/2014/main" id="{9553D80F-A37C-4FC3-9285-CB36A073BC06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E314F1-4EC0-48AE-B447-955178A7F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434" y="1449659"/>
            <a:ext cx="11535932" cy="9042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i="0" dirty="0">
                <a:latin typeface="Cambria Math" panose="02040503050406030204" pitchFamily="18" charset="0"/>
              </a:rPr>
              <a:t>𝑝 </a:t>
            </a:r>
            <a:r>
              <a:rPr lang="en-GB" sz="2800" dirty="0"/>
              <a:t>is tasked with;</a:t>
            </a:r>
          </a:p>
          <a:p>
            <a:pPr marL="0" indent="0">
              <a:buNone/>
            </a:pPr>
            <a:r>
              <a:rPr lang="en-GB" b="1" dirty="0"/>
              <a:t>Conditional on the assumed state</a:t>
            </a:r>
            <a:r>
              <a:rPr lang="en-GB" dirty="0"/>
              <a:t>, what is the chance a site was correctly detected?</a:t>
            </a:r>
            <a:endParaRPr lang="en-GB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3C9E37-6DA0-4677-89DB-D671B48F3982}"/>
              </a:ext>
            </a:extLst>
          </p:cNvPr>
          <p:cNvSpPr/>
          <p:nvPr/>
        </p:nvSpPr>
        <p:spPr>
          <a:xfrm>
            <a:off x="1424457" y="4710222"/>
            <a:ext cx="9824789" cy="193441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81BDF3-29F7-4EAF-8BB5-278F3F89ED27}"/>
                  </a:ext>
                </a:extLst>
              </p:cNvPr>
              <p:cNvSpPr txBox="1"/>
              <p:nvPr/>
            </p:nvSpPr>
            <p:spPr>
              <a:xfrm>
                <a:off x="403805" y="5323487"/>
                <a:ext cx="36576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000" i="0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81BDF3-29F7-4EAF-8BB5-278F3F89E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05" y="5323487"/>
                <a:ext cx="36576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259253-1ACC-4CDD-88B0-B7715334FC8C}"/>
              </a:ext>
            </a:extLst>
          </p:cNvPr>
          <p:cNvCxnSpPr>
            <a:cxnSpLocks/>
            <a:stCxn id="18" idx="3"/>
            <a:endCxn id="3" idx="1"/>
          </p:cNvCxnSpPr>
          <p:nvPr/>
        </p:nvCxnSpPr>
        <p:spPr>
          <a:xfrm>
            <a:off x="769565" y="5677430"/>
            <a:ext cx="654892" cy="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07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68DE-0130-46AB-BFCC-414C35782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How do we figure out whether a site was occupied later 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FED32A-18D0-4BF2-A218-3D8B4358A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2720" y="1825625"/>
                <a:ext cx="4368800" cy="4351338"/>
              </a:xfrm>
            </p:spPr>
            <p:txBody>
              <a:bodyPr/>
              <a:lstStyle/>
              <a:p>
                <a:r>
                  <a:rPr lang="en-GB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  <m:sub>
                        <m:r>
                          <a:rPr lang="en-GB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an initially occupied site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GB" sz="2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GB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0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GB" sz="20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an initially unoccupied site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ε</m:t>
                    </m:r>
                  </m:oMath>
                </a14:m>
                <a:r>
                  <a:rPr lang="en-GB" sz="2000" dirty="0"/>
                  <a:t> is the extinction probability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</m:oMath>
                </a14:m>
                <a:r>
                  <a:rPr lang="en-GB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colonisation probability</a:t>
                </a:r>
              </a:p>
              <a:p>
                <a:endParaRPr lang="en-GB" sz="2400" i="1" dirty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2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 determine occupancy in later seasons;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  <m:sub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GB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  <m:sub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GB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</m:e>
                    </m:d>
                    <m:r>
                      <a:rPr lang="en-GB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GB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GB" sz="2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</m:oMath>
                </a14:m>
                <a:endParaRPr lang="en-GB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FED32A-18D0-4BF2-A218-3D8B4358A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2720" y="1825625"/>
                <a:ext cx="4368800" cy="4351338"/>
              </a:xfrm>
              <a:blipFill>
                <a:blip r:embed="rId2"/>
                <a:stretch>
                  <a:fillRect l="-1813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AD759E-9DE8-451E-813F-4F179367D580}"/>
              </a:ext>
            </a:extLst>
          </p:cNvPr>
          <p:cNvSpPr/>
          <p:nvPr/>
        </p:nvSpPr>
        <p:spPr>
          <a:xfrm>
            <a:off x="6146800" y="2976880"/>
            <a:ext cx="1473200" cy="110744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Present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1DDCEB-D333-48D7-810D-F8AE86634E2E}"/>
              </a:ext>
            </a:extLst>
          </p:cNvPr>
          <p:cNvSpPr/>
          <p:nvPr/>
        </p:nvSpPr>
        <p:spPr>
          <a:xfrm>
            <a:off x="6146800" y="5262880"/>
            <a:ext cx="1473200" cy="11074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Absent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49DA49-72B9-4561-A341-BC988A56B487}"/>
              </a:ext>
            </a:extLst>
          </p:cNvPr>
          <p:cNvSpPr/>
          <p:nvPr/>
        </p:nvSpPr>
        <p:spPr>
          <a:xfrm>
            <a:off x="10261600" y="2976880"/>
            <a:ext cx="1473200" cy="110744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Present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B73D00-1DB6-4079-B591-2602F51B368E}"/>
              </a:ext>
            </a:extLst>
          </p:cNvPr>
          <p:cNvSpPr/>
          <p:nvPr/>
        </p:nvSpPr>
        <p:spPr>
          <a:xfrm>
            <a:off x="10261600" y="5262880"/>
            <a:ext cx="1473200" cy="11074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Absent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4334D5-01A5-4274-A8F6-EE25F0EAB300}"/>
                  </a:ext>
                </a:extLst>
              </p:cNvPr>
              <p:cNvSpPr txBox="1"/>
              <p:nvPr/>
            </p:nvSpPr>
            <p:spPr>
              <a:xfrm>
                <a:off x="6056635" y="1961068"/>
                <a:ext cx="1653530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800" dirty="0"/>
                  <a:t>1</a:t>
                </a:r>
                <a:r>
                  <a:rPr lang="en-GB" sz="2800" baseline="30000" dirty="0"/>
                  <a:t>st</a:t>
                </a:r>
                <a:r>
                  <a:rPr lang="en-GB" sz="2800" dirty="0"/>
                  <a:t> Season</a:t>
                </a:r>
                <a:br>
                  <a:rPr lang="en-GB" sz="2800" dirty="0"/>
                </a:br>
                <a:r>
                  <a:rPr lang="en-GB" sz="2800" dirty="0"/>
                  <a:t>“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800" dirty="0"/>
                  <a:t>”</a:t>
                </a:r>
                <a:endParaRPr lang="en-GB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4334D5-01A5-4274-A8F6-EE25F0EAB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35" y="1961068"/>
                <a:ext cx="1653530" cy="1384995"/>
              </a:xfrm>
              <a:prstGeom prst="rect">
                <a:avLst/>
              </a:prstGeom>
              <a:blipFill>
                <a:blip r:embed="rId3"/>
                <a:stretch>
                  <a:fillRect l="-7380" t="-4405" r="-70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D91558-0168-4E6E-9920-BEF7D711542D}"/>
                  </a:ext>
                </a:extLst>
              </p:cNvPr>
              <p:cNvSpPr txBox="1"/>
              <p:nvPr/>
            </p:nvSpPr>
            <p:spPr>
              <a:xfrm>
                <a:off x="10131616" y="1961068"/>
                <a:ext cx="173316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800" dirty="0"/>
                  <a:t>2</a:t>
                </a:r>
                <a:r>
                  <a:rPr lang="en-GB" sz="2800" baseline="30000" dirty="0"/>
                  <a:t>nd</a:t>
                </a:r>
                <a:r>
                  <a:rPr lang="en-GB" sz="2800" dirty="0"/>
                  <a:t> Season</a:t>
                </a:r>
              </a:p>
              <a:p>
                <a:pPr algn="ctr"/>
                <a:r>
                  <a:rPr lang="en-GB" sz="2800" dirty="0"/>
                  <a:t>“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2800" dirty="0"/>
                  <a:t>”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D91558-0168-4E6E-9920-BEF7D7115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16" y="1961068"/>
                <a:ext cx="1733167" cy="954107"/>
              </a:xfrm>
              <a:prstGeom prst="rect">
                <a:avLst/>
              </a:prstGeom>
              <a:blipFill>
                <a:blip r:embed="rId4"/>
                <a:stretch>
                  <a:fillRect l="-6690" t="-6410" r="-7042" b="-17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174EC9-9C1A-4AB8-AF0E-20F07F26B056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7620000" y="3530600"/>
            <a:ext cx="2641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887D79-5E76-4269-B35A-22C94921D62D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7620000" y="3530600"/>
            <a:ext cx="2641600" cy="228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2A4733-8085-4423-A8A5-35A999C12D76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7620000" y="3530600"/>
            <a:ext cx="2641600" cy="228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05ACCB-BEE3-4390-90D0-53CEFE83FE38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7620000" y="5816600"/>
            <a:ext cx="2641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30FC51-144C-4066-BEE6-8BC14EF9DEFD}"/>
                  </a:ext>
                </a:extLst>
              </p:cNvPr>
              <p:cNvSpPr txBox="1"/>
              <p:nvPr/>
            </p:nvSpPr>
            <p:spPr>
              <a:xfrm>
                <a:off x="8312150" y="2992130"/>
                <a:ext cx="12573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ε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30FC51-144C-4066-BEE6-8BC14EF9D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150" y="2992130"/>
                <a:ext cx="12573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F5D999-872A-486B-B4B9-EFADADEE3EA4}"/>
                  </a:ext>
                </a:extLst>
              </p:cNvPr>
              <p:cNvSpPr txBox="1"/>
              <p:nvPr/>
            </p:nvSpPr>
            <p:spPr>
              <a:xfrm>
                <a:off x="8257540" y="5895952"/>
                <a:ext cx="1366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F5D999-872A-486B-B4B9-EFADADEE3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540" y="5895952"/>
                <a:ext cx="136652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01A9A-81C8-433D-AF8E-C9B27A2D3D6B}"/>
                  </a:ext>
                </a:extLst>
              </p:cNvPr>
              <p:cNvSpPr txBox="1"/>
              <p:nvPr/>
            </p:nvSpPr>
            <p:spPr>
              <a:xfrm>
                <a:off x="7830820" y="4857234"/>
                <a:ext cx="4470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γ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01A9A-81C8-433D-AF8E-C9B27A2D3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820" y="4857234"/>
                <a:ext cx="4470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2C47E0-A1A7-4C0B-AC46-27A0BCB2FB26}"/>
                  </a:ext>
                </a:extLst>
              </p:cNvPr>
              <p:cNvSpPr txBox="1"/>
              <p:nvPr/>
            </p:nvSpPr>
            <p:spPr>
              <a:xfrm>
                <a:off x="7810500" y="3897868"/>
                <a:ext cx="4470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ε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2C47E0-A1A7-4C0B-AC46-27A0BCB2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0" y="3897868"/>
                <a:ext cx="44704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A55ABF-3817-40D6-B592-A912A98974DD}"/>
                  </a:ext>
                </a:extLst>
              </p:cNvPr>
              <p:cNvSpPr txBox="1"/>
              <p:nvPr/>
            </p:nvSpPr>
            <p:spPr>
              <a:xfrm>
                <a:off x="5567680" y="3167390"/>
                <a:ext cx="4470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A55ABF-3817-40D6-B592-A912A9897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680" y="3167390"/>
                <a:ext cx="447040" cy="523220"/>
              </a:xfrm>
              <a:prstGeom prst="rect">
                <a:avLst/>
              </a:prstGeom>
              <a:blipFill>
                <a:blip r:embed="rId9"/>
                <a:stretch>
                  <a:fillRect r="-5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E57333-2C16-4041-A6F6-C2E404A2AA95}"/>
                  </a:ext>
                </a:extLst>
              </p:cNvPr>
              <p:cNvSpPr txBox="1"/>
              <p:nvPr/>
            </p:nvSpPr>
            <p:spPr>
              <a:xfrm>
                <a:off x="4632960" y="5554990"/>
                <a:ext cx="1615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GB" sz="2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E57333-2C16-4041-A6F6-C2E404A2A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960" y="5554990"/>
                <a:ext cx="161544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8BA33993-AA33-46D0-B1EC-4936A365D0DB}"/>
              </a:ext>
            </a:extLst>
          </p:cNvPr>
          <p:cNvGrpSpPr/>
          <p:nvPr/>
        </p:nvGrpSpPr>
        <p:grpSpPr>
          <a:xfrm>
            <a:off x="1412161" y="5168265"/>
            <a:ext cx="3082447" cy="1558684"/>
            <a:chOff x="1412161" y="5168265"/>
            <a:chExt cx="3082447" cy="155868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A21B46D-DE66-4216-B2AD-0CCA8A806664}"/>
                </a:ext>
              </a:extLst>
            </p:cNvPr>
            <p:cNvSpPr/>
            <p:nvPr/>
          </p:nvSpPr>
          <p:spPr>
            <a:xfrm>
              <a:off x="2775585" y="5168265"/>
              <a:ext cx="355600" cy="37339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F6F2D56-8963-4428-8A36-48508C7D46FD}"/>
                </a:ext>
              </a:extLst>
            </p:cNvPr>
            <p:cNvSpPr txBox="1"/>
            <p:nvPr/>
          </p:nvSpPr>
          <p:spPr>
            <a:xfrm>
              <a:off x="1412161" y="5895952"/>
              <a:ext cx="3082447" cy="83099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Remember, “+” means “OR” with probabilities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C66EE55-C4BA-49C6-92DD-390D3491D1E3}"/>
                </a:ext>
              </a:extLst>
            </p:cNvPr>
            <p:cNvCxnSpPr>
              <a:stCxn id="36" idx="0"/>
              <a:endCxn id="35" idx="4"/>
            </p:cNvCxnSpPr>
            <p:nvPr/>
          </p:nvCxnSpPr>
          <p:spPr>
            <a:xfrm flipV="1">
              <a:off x="2953385" y="5541655"/>
              <a:ext cx="0" cy="354297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Google Shape;57;p13">
            <a:extLst>
              <a:ext uri="{FF2B5EF4-FFF2-40B4-BE49-F238E27FC236}">
                <a16:creationId xmlns:a16="http://schemas.microsoft.com/office/drawing/2014/main" id="{F62F7DFB-BBF1-4E3C-B39A-B724AE88F280}"/>
              </a:ext>
            </a:extLst>
          </p:cNvPr>
          <p:cNvSpPr/>
          <p:nvPr/>
        </p:nvSpPr>
        <p:spPr>
          <a:xfrm>
            <a:off x="4644032" y="132301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4ABFC85-F129-45FD-BCE1-174D6E553F06}"/>
              </a:ext>
            </a:extLst>
          </p:cNvPr>
          <p:cNvGrpSpPr/>
          <p:nvPr/>
        </p:nvGrpSpPr>
        <p:grpSpPr>
          <a:xfrm>
            <a:off x="603650" y="5168265"/>
            <a:ext cx="3082447" cy="1577777"/>
            <a:chOff x="603650" y="5168265"/>
            <a:chExt cx="3082447" cy="157777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7431E63-DBEA-44B8-B580-4AA43853A921}"/>
                </a:ext>
              </a:extLst>
            </p:cNvPr>
            <p:cNvSpPr txBox="1"/>
            <p:nvPr/>
          </p:nvSpPr>
          <p:spPr>
            <a:xfrm>
              <a:off x="603650" y="5915045"/>
              <a:ext cx="3082447" cy="83099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If a site was occupied, did it fail to go extinct?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AB3912A-627A-4AD5-8A82-A76DD28508E6}"/>
                </a:ext>
              </a:extLst>
            </p:cNvPr>
            <p:cNvCxnSpPr>
              <a:stCxn id="41" idx="0"/>
            </p:cNvCxnSpPr>
            <p:nvPr/>
          </p:nvCxnSpPr>
          <p:spPr>
            <a:xfrm flipV="1">
              <a:off x="2144874" y="5560749"/>
              <a:ext cx="0" cy="354296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45A52CB-811A-437D-87FA-8FDA4BD37679}"/>
                </a:ext>
              </a:extLst>
            </p:cNvPr>
            <p:cNvSpPr/>
            <p:nvPr/>
          </p:nvSpPr>
          <p:spPr>
            <a:xfrm>
              <a:off x="1412161" y="5168265"/>
              <a:ext cx="1363422" cy="386725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0670EA7-BF2D-4BF9-BEE2-75DCB0076B9F}"/>
              </a:ext>
            </a:extLst>
          </p:cNvPr>
          <p:cNvGrpSpPr/>
          <p:nvPr/>
        </p:nvGrpSpPr>
        <p:grpSpPr>
          <a:xfrm>
            <a:off x="929350" y="5155483"/>
            <a:ext cx="3761086" cy="1577224"/>
            <a:chOff x="822687" y="1202928"/>
            <a:chExt cx="3761086" cy="157722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B02F55-3FD4-49E4-A020-A37E4028556D}"/>
                </a:ext>
              </a:extLst>
            </p:cNvPr>
            <p:cNvSpPr txBox="1"/>
            <p:nvPr/>
          </p:nvSpPr>
          <p:spPr>
            <a:xfrm>
              <a:off x="822687" y="1949155"/>
              <a:ext cx="3761086" cy="83099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If a site was unoccupied, was it successfully colonised?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1974BB6-BBC8-43A5-98ED-F3C886BA7826}"/>
                </a:ext>
              </a:extLst>
            </p:cNvPr>
            <p:cNvCxnSpPr>
              <a:cxnSpLocks/>
              <a:stCxn id="44" idx="0"/>
              <a:endCxn id="46" idx="2"/>
            </p:cNvCxnSpPr>
            <p:nvPr/>
          </p:nvCxnSpPr>
          <p:spPr>
            <a:xfrm flipV="1">
              <a:off x="2703230" y="1589653"/>
              <a:ext cx="988821" cy="359502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33D7FC9-6353-4A6D-A444-A0FFCF2899CD}"/>
                </a:ext>
              </a:extLst>
            </p:cNvPr>
            <p:cNvSpPr/>
            <p:nvPr/>
          </p:nvSpPr>
          <p:spPr>
            <a:xfrm>
              <a:off x="3010340" y="1202928"/>
              <a:ext cx="1363422" cy="386725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3062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  <p:bldP spid="10" grpId="0" animBg="1"/>
      <p:bldP spid="13" grpId="0"/>
      <p:bldP spid="14" grpId="0"/>
      <p:bldP spid="24" grpId="0"/>
      <p:bldP spid="26" grpId="0"/>
      <p:bldP spid="28" grpId="0"/>
      <p:bldP spid="30" grpId="0"/>
      <p:bldP spid="32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F63F5-C76E-4E6A-9A90-7F3FE429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Including covariates in an occupancy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EE83F5-970A-44A8-8821-EE177407F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50237"/>
                <a:ext cx="4037330" cy="3726726"/>
              </a:xfrm>
            </p:spPr>
            <p:txBody>
              <a:bodyPr/>
              <a:lstStyle/>
              <a:p>
                <a:r>
                  <a:rPr lang="en-GB" dirty="0"/>
                  <a:t>If this is an occupancy model,</a:t>
                </a:r>
              </a:p>
              <a:p>
                <a:r>
                  <a:rPr lang="en-GB" dirty="0"/>
                  <a:t>Where, and how, do we add in covariates?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GB" sz="3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It’s always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GB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sSub>
                      <m:sSubPr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GB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…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EE83F5-970A-44A8-8821-EE177407F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50237"/>
                <a:ext cx="4037330" cy="3726726"/>
              </a:xfrm>
              <a:blipFill>
                <a:blip r:embed="rId2"/>
                <a:stretch>
                  <a:fillRect l="-2719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39492F-BE53-47E5-A311-4C0DA67C5C57}"/>
              </a:ext>
            </a:extLst>
          </p:cNvPr>
          <p:cNvSpPr/>
          <p:nvPr/>
        </p:nvSpPr>
        <p:spPr>
          <a:xfrm>
            <a:off x="6146800" y="2976880"/>
            <a:ext cx="1473200" cy="110744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Present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B65269-ACC2-4967-BA54-95F66639D95E}"/>
              </a:ext>
            </a:extLst>
          </p:cNvPr>
          <p:cNvSpPr/>
          <p:nvPr/>
        </p:nvSpPr>
        <p:spPr>
          <a:xfrm>
            <a:off x="6146800" y="5262880"/>
            <a:ext cx="1473200" cy="11074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Absent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94373D-65FB-4CE0-8E4D-3A61B3D68DF6}"/>
              </a:ext>
            </a:extLst>
          </p:cNvPr>
          <p:cNvSpPr/>
          <p:nvPr/>
        </p:nvSpPr>
        <p:spPr>
          <a:xfrm>
            <a:off x="10261600" y="2976880"/>
            <a:ext cx="1473200" cy="110744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Present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0BEEEB-2048-45B8-9A05-DC987A5628E7}"/>
              </a:ext>
            </a:extLst>
          </p:cNvPr>
          <p:cNvSpPr/>
          <p:nvPr/>
        </p:nvSpPr>
        <p:spPr>
          <a:xfrm>
            <a:off x="10261600" y="5262880"/>
            <a:ext cx="1473200" cy="11074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Absent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1041E7-6648-4F75-9B09-F238D969F69E}"/>
                  </a:ext>
                </a:extLst>
              </p:cNvPr>
              <p:cNvSpPr txBox="1"/>
              <p:nvPr/>
            </p:nvSpPr>
            <p:spPr>
              <a:xfrm>
                <a:off x="6056635" y="1961068"/>
                <a:ext cx="1653530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800" dirty="0"/>
                  <a:t>1</a:t>
                </a:r>
                <a:r>
                  <a:rPr lang="en-GB" sz="2800" baseline="30000" dirty="0"/>
                  <a:t>st</a:t>
                </a:r>
                <a:r>
                  <a:rPr lang="en-GB" sz="2800" dirty="0"/>
                  <a:t> Season</a:t>
                </a:r>
                <a:br>
                  <a:rPr lang="en-GB" sz="2800" dirty="0"/>
                </a:br>
                <a:r>
                  <a:rPr lang="en-GB" sz="2800" dirty="0"/>
                  <a:t>“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800" dirty="0"/>
                  <a:t>”</a:t>
                </a:r>
                <a:endParaRPr lang="en-GB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1041E7-6648-4F75-9B09-F238D969F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35" y="1961068"/>
                <a:ext cx="1653530" cy="1384995"/>
              </a:xfrm>
              <a:prstGeom prst="rect">
                <a:avLst/>
              </a:prstGeom>
              <a:blipFill>
                <a:blip r:embed="rId3"/>
                <a:stretch>
                  <a:fillRect l="-7380" t="-4405" r="-70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465483-54BA-4C38-82AB-0319E589D879}"/>
                  </a:ext>
                </a:extLst>
              </p:cNvPr>
              <p:cNvSpPr txBox="1"/>
              <p:nvPr/>
            </p:nvSpPr>
            <p:spPr>
              <a:xfrm>
                <a:off x="10131616" y="1961068"/>
                <a:ext cx="173316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800" dirty="0"/>
                  <a:t>2</a:t>
                </a:r>
                <a:r>
                  <a:rPr lang="en-GB" sz="2800" baseline="30000" dirty="0"/>
                  <a:t>nd</a:t>
                </a:r>
                <a:r>
                  <a:rPr lang="en-GB" sz="2800" dirty="0"/>
                  <a:t> Season</a:t>
                </a:r>
              </a:p>
              <a:p>
                <a:pPr algn="ctr"/>
                <a:r>
                  <a:rPr lang="en-GB" sz="2800" dirty="0"/>
                  <a:t>“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2800" dirty="0"/>
                  <a:t>”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465483-54BA-4C38-82AB-0319E589D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16" y="1961068"/>
                <a:ext cx="1733167" cy="954107"/>
              </a:xfrm>
              <a:prstGeom prst="rect">
                <a:avLst/>
              </a:prstGeom>
              <a:blipFill>
                <a:blip r:embed="rId4"/>
                <a:stretch>
                  <a:fillRect l="-6690" t="-6410" r="-7042" b="-17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1D5412-1AA3-4EAC-A63B-1D10750C623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7620000" y="3530600"/>
            <a:ext cx="2641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81D1F1-9DFE-4D5C-92D5-37107EA02CE5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7620000" y="3530600"/>
            <a:ext cx="2641600" cy="228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2B4D30-BCB6-4881-8A1B-7AF99DB37372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7620000" y="3530600"/>
            <a:ext cx="2641600" cy="228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A1D98E-A1A3-440C-B372-992ED918A4E4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7620000" y="5816600"/>
            <a:ext cx="2641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F662AB-AF2F-41AD-BDF2-6C892AB1EE03}"/>
                  </a:ext>
                </a:extLst>
              </p:cNvPr>
              <p:cNvSpPr txBox="1"/>
              <p:nvPr/>
            </p:nvSpPr>
            <p:spPr>
              <a:xfrm>
                <a:off x="8312150" y="2992130"/>
                <a:ext cx="12573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ε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F662AB-AF2F-41AD-BDF2-6C892AB1E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150" y="2992130"/>
                <a:ext cx="12573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B6B114-B311-4F5F-B211-34D4A2970A0E}"/>
                  </a:ext>
                </a:extLst>
              </p:cNvPr>
              <p:cNvSpPr txBox="1"/>
              <p:nvPr/>
            </p:nvSpPr>
            <p:spPr>
              <a:xfrm>
                <a:off x="8257540" y="5895952"/>
                <a:ext cx="1366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B6B114-B311-4F5F-B211-34D4A2970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540" y="5895952"/>
                <a:ext cx="136652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F79ABB-D822-4EA7-A3DC-38A8644D5B6D}"/>
                  </a:ext>
                </a:extLst>
              </p:cNvPr>
              <p:cNvSpPr txBox="1"/>
              <p:nvPr/>
            </p:nvSpPr>
            <p:spPr>
              <a:xfrm>
                <a:off x="7830820" y="4857234"/>
                <a:ext cx="4470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γ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F79ABB-D822-4EA7-A3DC-38A8644D5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820" y="4857234"/>
                <a:ext cx="4470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D97F10-0831-48CF-AA3D-B4074945667B}"/>
                  </a:ext>
                </a:extLst>
              </p:cNvPr>
              <p:cNvSpPr txBox="1"/>
              <p:nvPr/>
            </p:nvSpPr>
            <p:spPr>
              <a:xfrm>
                <a:off x="7810500" y="3897868"/>
                <a:ext cx="4470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ε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D97F10-0831-48CF-AA3D-B40749456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0" y="3897868"/>
                <a:ext cx="44704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79E78C-30D6-4F0B-A144-A7A6AE94FA53}"/>
                  </a:ext>
                </a:extLst>
              </p:cNvPr>
              <p:cNvSpPr txBox="1"/>
              <p:nvPr/>
            </p:nvSpPr>
            <p:spPr>
              <a:xfrm>
                <a:off x="5567680" y="3167390"/>
                <a:ext cx="4470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79E78C-30D6-4F0B-A144-A7A6AE94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680" y="3167390"/>
                <a:ext cx="447040" cy="523220"/>
              </a:xfrm>
              <a:prstGeom prst="rect">
                <a:avLst/>
              </a:prstGeom>
              <a:blipFill>
                <a:blip r:embed="rId9"/>
                <a:stretch>
                  <a:fillRect r="-5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828790-F958-4081-B500-299F5057B2B2}"/>
                  </a:ext>
                </a:extLst>
              </p:cNvPr>
              <p:cNvSpPr txBox="1"/>
              <p:nvPr/>
            </p:nvSpPr>
            <p:spPr>
              <a:xfrm>
                <a:off x="4632960" y="5554990"/>
                <a:ext cx="1615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GB" sz="2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828790-F958-4081-B500-299F5057B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960" y="5554990"/>
                <a:ext cx="161544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57;p13">
            <a:extLst>
              <a:ext uri="{FF2B5EF4-FFF2-40B4-BE49-F238E27FC236}">
                <a16:creationId xmlns:a16="http://schemas.microsoft.com/office/drawing/2014/main" id="{BFB93A4D-6158-4EC8-AE2B-EAAC6134771B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67905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9F63F5-C76E-4E6A-9A90-7F3FE429917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All of our parameters are between 0 and 1 (</a:t>
                </a:r>
                <a14:m>
                  <m:oMath xmlns:m="http://schemas.openxmlformats.org/officeDocument/2006/math">
                    <m:r>
                      <a:rPr lang="en-GB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𝐵𝑖𝑛𝑜𝑚𝑖𝑎𝑙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9F63F5-C76E-4E6A-9A90-7F3FE42991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 l="-500" r="-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EE83F5-970A-44A8-8821-EE177407F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90944"/>
                <a:ext cx="4037330" cy="42860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The core “machinery” does not change, but…</a:t>
                </a:r>
              </a:p>
              <a:p>
                <a:r>
                  <a:rPr lang="en-GB" dirty="0"/>
                  <a:t>Given each parameter can have a value between 0 and 1</a:t>
                </a:r>
              </a:p>
              <a:p>
                <a:r>
                  <a:rPr lang="en-GB" dirty="0"/>
                  <a:t>To explain, 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ε</m:t>
                    </m:r>
                  </m:oMath>
                </a14:m>
                <a:r>
                  <a:rPr lang="en-GB" dirty="0"/>
                  <a:t>, we’ll need to use the logit link when modelling it</a:t>
                </a:r>
              </a:p>
              <a:p>
                <a:r>
                  <a:rPr lang="en-GB" dirty="0"/>
                  <a:t>A binomial GLM</a:t>
                </a:r>
              </a:p>
              <a:p>
                <a:pPr lvl="1"/>
                <a:r>
                  <a:rPr lang="en-GB" dirty="0"/>
                  <a:t>A.k.a. logistic regression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EE83F5-970A-44A8-8821-EE177407F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90944"/>
                <a:ext cx="4037330" cy="4286019"/>
              </a:xfrm>
              <a:blipFill>
                <a:blip r:embed="rId3"/>
                <a:stretch>
                  <a:fillRect l="-2719" t="-3129" r="-36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39492F-BE53-47E5-A311-4C0DA67C5C57}"/>
              </a:ext>
            </a:extLst>
          </p:cNvPr>
          <p:cNvSpPr/>
          <p:nvPr/>
        </p:nvSpPr>
        <p:spPr>
          <a:xfrm>
            <a:off x="6146800" y="2976880"/>
            <a:ext cx="1473200" cy="110744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Present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B65269-ACC2-4967-BA54-95F66639D95E}"/>
              </a:ext>
            </a:extLst>
          </p:cNvPr>
          <p:cNvSpPr/>
          <p:nvPr/>
        </p:nvSpPr>
        <p:spPr>
          <a:xfrm>
            <a:off x="6146800" y="5262880"/>
            <a:ext cx="1473200" cy="11074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Absent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94373D-65FB-4CE0-8E4D-3A61B3D68DF6}"/>
              </a:ext>
            </a:extLst>
          </p:cNvPr>
          <p:cNvSpPr/>
          <p:nvPr/>
        </p:nvSpPr>
        <p:spPr>
          <a:xfrm>
            <a:off x="10261600" y="2976880"/>
            <a:ext cx="1473200" cy="110744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Present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0BEEEB-2048-45B8-9A05-DC987A5628E7}"/>
              </a:ext>
            </a:extLst>
          </p:cNvPr>
          <p:cNvSpPr/>
          <p:nvPr/>
        </p:nvSpPr>
        <p:spPr>
          <a:xfrm>
            <a:off x="10261600" y="5262880"/>
            <a:ext cx="1473200" cy="11074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Absent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1041E7-6648-4F75-9B09-F238D969F69E}"/>
                  </a:ext>
                </a:extLst>
              </p:cNvPr>
              <p:cNvSpPr txBox="1"/>
              <p:nvPr/>
            </p:nvSpPr>
            <p:spPr>
              <a:xfrm>
                <a:off x="6056635" y="1961068"/>
                <a:ext cx="1653530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800" dirty="0"/>
                  <a:t>1</a:t>
                </a:r>
                <a:r>
                  <a:rPr lang="en-GB" sz="2800" baseline="30000" dirty="0"/>
                  <a:t>st</a:t>
                </a:r>
                <a:r>
                  <a:rPr lang="en-GB" sz="2800" dirty="0"/>
                  <a:t> Season</a:t>
                </a:r>
                <a:br>
                  <a:rPr lang="en-GB" sz="2800" dirty="0"/>
                </a:br>
                <a:r>
                  <a:rPr lang="en-GB" sz="2800" dirty="0"/>
                  <a:t>“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800" dirty="0"/>
                  <a:t>”</a:t>
                </a:r>
                <a:endParaRPr lang="en-GB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1041E7-6648-4F75-9B09-F238D969F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35" y="1961068"/>
                <a:ext cx="1653530" cy="1384995"/>
              </a:xfrm>
              <a:prstGeom prst="rect">
                <a:avLst/>
              </a:prstGeom>
              <a:blipFill>
                <a:blip r:embed="rId4"/>
                <a:stretch>
                  <a:fillRect l="-7380" t="-4405" r="-70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465483-54BA-4C38-82AB-0319E589D879}"/>
                  </a:ext>
                </a:extLst>
              </p:cNvPr>
              <p:cNvSpPr txBox="1"/>
              <p:nvPr/>
            </p:nvSpPr>
            <p:spPr>
              <a:xfrm>
                <a:off x="10131616" y="1961068"/>
                <a:ext cx="173316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800" dirty="0"/>
                  <a:t>2</a:t>
                </a:r>
                <a:r>
                  <a:rPr lang="en-GB" sz="2800" baseline="30000" dirty="0"/>
                  <a:t>nd</a:t>
                </a:r>
                <a:r>
                  <a:rPr lang="en-GB" sz="2800" dirty="0"/>
                  <a:t> Season</a:t>
                </a:r>
              </a:p>
              <a:p>
                <a:pPr algn="ctr"/>
                <a:r>
                  <a:rPr lang="en-GB" sz="2800" dirty="0"/>
                  <a:t>“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2800" dirty="0"/>
                  <a:t>”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465483-54BA-4C38-82AB-0319E589D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16" y="1961068"/>
                <a:ext cx="1733167" cy="954107"/>
              </a:xfrm>
              <a:prstGeom prst="rect">
                <a:avLst/>
              </a:prstGeom>
              <a:blipFill>
                <a:blip r:embed="rId5"/>
                <a:stretch>
                  <a:fillRect l="-6690" t="-6410" r="-7042" b="-17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1D5412-1AA3-4EAC-A63B-1D10750C623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7620000" y="3530600"/>
            <a:ext cx="2641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81D1F1-9DFE-4D5C-92D5-37107EA02CE5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7620000" y="3530600"/>
            <a:ext cx="2641600" cy="228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2B4D30-BCB6-4881-8A1B-7AF99DB37372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7620000" y="3530600"/>
            <a:ext cx="2641600" cy="228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A1D98E-A1A3-440C-B372-992ED918A4E4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7620000" y="5816600"/>
            <a:ext cx="2641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F662AB-AF2F-41AD-BDF2-6C892AB1EE03}"/>
                  </a:ext>
                </a:extLst>
              </p:cNvPr>
              <p:cNvSpPr txBox="1"/>
              <p:nvPr/>
            </p:nvSpPr>
            <p:spPr>
              <a:xfrm>
                <a:off x="8312150" y="2992130"/>
                <a:ext cx="12573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ε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F662AB-AF2F-41AD-BDF2-6C892AB1E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150" y="2992130"/>
                <a:ext cx="12573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B6B114-B311-4F5F-B211-34D4A2970A0E}"/>
                  </a:ext>
                </a:extLst>
              </p:cNvPr>
              <p:cNvSpPr txBox="1"/>
              <p:nvPr/>
            </p:nvSpPr>
            <p:spPr>
              <a:xfrm>
                <a:off x="8257540" y="5895952"/>
                <a:ext cx="1366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B6B114-B311-4F5F-B211-34D4A2970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540" y="5895952"/>
                <a:ext cx="136652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F79ABB-D822-4EA7-A3DC-38A8644D5B6D}"/>
                  </a:ext>
                </a:extLst>
              </p:cNvPr>
              <p:cNvSpPr txBox="1"/>
              <p:nvPr/>
            </p:nvSpPr>
            <p:spPr>
              <a:xfrm>
                <a:off x="7830820" y="4857234"/>
                <a:ext cx="4470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γ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F79ABB-D822-4EA7-A3DC-38A8644D5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820" y="4857234"/>
                <a:ext cx="44704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D97F10-0831-48CF-AA3D-B4074945667B}"/>
                  </a:ext>
                </a:extLst>
              </p:cNvPr>
              <p:cNvSpPr txBox="1"/>
              <p:nvPr/>
            </p:nvSpPr>
            <p:spPr>
              <a:xfrm>
                <a:off x="7810500" y="3897868"/>
                <a:ext cx="4470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ε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D97F10-0831-48CF-AA3D-B40749456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0" y="3897868"/>
                <a:ext cx="44704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79E78C-30D6-4F0B-A144-A7A6AE94FA53}"/>
                  </a:ext>
                </a:extLst>
              </p:cNvPr>
              <p:cNvSpPr txBox="1"/>
              <p:nvPr/>
            </p:nvSpPr>
            <p:spPr>
              <a:xfrm>
                <a:off x="5567680" y="3167390"/>
                <a:ext cx="4470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79E78C-30D6-4F0B-A144-A7A6AE94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680" y="3167390"/>
                <a:ext cx="447040" cy="523220"/>
              </a:xfrm>
              <a:prstGeom prst="rect">
                <a:avLst/>
              </a:prstGeom>
              <a:blipFill>
                <a:blip r:embed="rId10"/>
                <a:stretch>
                  <a:fillRect r="-5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828790-F958-4081-B500-299F5057B2B2}"/>
                  </a:ext>
                </a:extLst>
              </p:cNvPr>
              <p:cNvSpPr txBox="1"/>
              <p:nvPr/>
            </p:nvSpPr>
            <p:spPr>
              <a:xfrm>
                <a:off x="4632960" y="5554990"/>
                <a:ext cx="1615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GB" sz="2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828790-F958-4081-B500-299F5057B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960" y="5554990"/>
                <a:ext cx="161544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57;p13">
            <a:extLst>
              <a:ext uri="{FF2B5EF4-FFF2-40B4-BE49-F238E27FC236}">
                <a16:creationId xmlns:a16="http://schemas.microsoft.com/office/drawing/2014/main" id="{BFB93A4D-6158-4EC8-AE2B-EAAC6134771B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5066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4BB25-DD3C-4048-9E3B-ED4855B1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For single-season occupancy models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8B8181-4F0E-44D6-8472-6110629CE1F4}"/>
              </a:ext>
            </a:extLst>
          </p:cNvPr>
          <p:cNvGrpSpPr/>
          <p:nvPr/>
        </p:nvGrpSpPr>
        <p:grpSpPr>
          <a:xfrm>
            <a:off x="1005100" y="2510331"/>
            <a:ext cx="3039155" cy="3247472"/>
            <a:chOff x="4459532" y="1343818"/>
            <a:chExt cx="3039155" cy="3247472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FEF0B625-E867-46E2-8FC4-589B81A68656}"/>
                </a:ext>
              </a:extLst>
            </p:cNvPr>
            <p:cNvSpPr/>
            <p:nvPr/>
          </p:nvSpPr>
          <p:spPr>
            <a:xfrm>
              <a:off x="4536489" y="1343818"/>
              <a:ext cx="2885243" cy="2562357"/>
            </a:xfrm>
            <a:prstGeom prst="triangle">
              <a:avLst/>
            </a:prstGeom>
            <a:noFill/>
            <a:ln w="57150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2EA3543-6FAD-4339-8FA9-FF5E30405FA5}"/>
                    </a:ext>
                  </a:extLst>
                </p:cNvPr>
                <p:cNvSpPr txBox="1"/>
                <p:nvPr/>
              </p:nvSpPr>
              <p:spPr>
                <a:xfrm>
                  <a:off x="5784890" y="1599479"/>
                  <a:ext cx="38844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2EA3543-6FAD-4339-8FA9-FF5E30405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4890" y="1599479"/>
                  <a:ext cx="388440" cy="5539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53EAB1B-5ECB-48E1-A4AB-5E88AC124746}"/>
                    </a:ext>
                  </a:extLst>
                </p:cNvPr>
                <p:cNvSpPr txBox="1"/>
                <p:nvPr/>
              </p:nvSpPr>
              <p:spPr>
                <a:xfrm>
                  <a:off x="4934113" y="3234449"/>
                  <a:ext cx="35907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53EAB1B-5ECB-48E1-A4AB-5E88AC124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113" y="3234449"/>
                  <a:ext cx="359073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08DC1C-BE43-4C44-B5C8-B3C4933772B0}"/>
                    </a:ext>
                  </a:extLst>
                </p:cNvPr>
                <p:cNvSpPr txBox="1"/>
                <p:nvPr/>
              </p:nvSpPr>
              <p:spPr>
                <a:xfrm>
                  <a:off x="5707560" y="3234449"/>
                  <a:ext cx="67807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GB" sz="3600" dirty="0"/>
                    <a:t> …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08DC1C-BE43-4C44-B5C8-B3C4933772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7560" y="3234449"/>
                  <a:ext cx="678071" cy="553998"/>
                </a:xfrm>
                <a:prstGeom prst="rect">
                  <a:avLst/>
                </a:prstGeom>
                <a:blipFill>
                  <a:blip r:embed="rId4"/>
                  <a:stretch>
                    <a:fillRect t="-25275" r="-39640" b="-483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E3CA204-85B8-4124-87FD-F97B9D9C55DB}"/>
                    </a:ext>
                  </a:extLst>
                </p:cNvPr>
                <p:cNvSpPr txBox="1"/>
                <p:nvPr/>
              </p:nvSpPr>
              <p:spPr>
                <a:xfrm>
                  <a:off x="6481007" y="3234449"/>
                  <a:ext cx="825098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sz="3600" b="0" dirty="0"/>
                </a:p>
                <a:p>
                  <a:endParaRPr lang="en-GB" sz="36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E3CA204-85B8-4124-87FD-F97B9D9C55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1007" y="3234449"/>
                  <a:ext cx="825098" cy="11079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F93508DD-7C44-471A-B07F-15EC5CCF9279}"/>
                </a:ext>
              </a:extLst>
            </p:cNvPr>
            <p:cNvSpPr/>
            <p:nvPr/>
          </p:nvSpPr>
          <p:spPr>
            <a:xfrm rot="5400000">
              <a:off x="5881340" y="2544489"/>
              <a:ext cx="195539" cy="3039155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149DDF-1258-4F21-8D2B-9C44E34F5B4B}"/>
                </a:ext>
              </a:extLst>
            </p:cNvPr>
            <p:cNvSpPr txBox="1"/>
            <p:nvPr/>
          </p:nvSpPr>
          <p:spPr>
            <a:xfrm>
              <a:off x="4619858" y="4221958"/>
              <a:ext cx="271850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Closure at the </a:t>
              </a:r>
              <a:r>
                <a:rPr lang="en-GB" b="1" i="1" dirty="0">
                  <a:solidFill>
                    <a:srgbClr val="7030A0"/>
                  </a:solidFill>
                </a:rPr>
                <a:t>species</a:t>
              </a:r>
              <a:r>
                <a:rPr lang="en-GB" dirty="0"/>
                <a:t> level</a:t>
              </a:r>
            </a:p>
          </p:txBody>
        </p:sp>
      </p:grpSp>
      <p:sp>
        <p:nvSpPr>
          <p:cNvPr id="12" name="Google Shape;84;p16">
            <a:extLst>
              <a:ext uri="{FF2B5EF4-FFF2-40B4-BE49-F238E27FC236}">
                <a16:creationId xmlns:a16="http://schemas.microsoft.com/office/drawing/2014/main" id="{8E7B12E9-E05C-4A2E-8838-57E303C8D9A3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9997F6-B117-45AE-B891-9B0BAA1BAAE8}"/>
              </a:ext>
            </a:extLst>
          </p:cNvPr>
          <p:cNvGrpSpPr/>
          <p:nvPr/>
        </p:nvGrpSpPr>
        <p:grpSpPr>
          <a:xfrm>
            <a:off x="5696649" y="1777749"/>
            <a:ext cx="5726578" cy="4631665"/>
            <a:chOff x="6041596" y="553141"/>
            <a:chExt cx="5726578" cy="46316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CC8C183-4810-4CFC-BF54-15F182551B02}"/>
                </a:ext>
              </a:extLst>
            </p:cNvPr>
            <p:cNvGrpSpPr/>
            <p:nvPr/>
          </p:nvGrpSpPr>
          <p:grpSpPr>
            <a:xfrm>
              <a:off x="6041957" y="2891703"/>
              <a:ext cx="5726217" cy="2275349"/>
              <a:chOff x="3858826" y="4154304"/>
              <a:chExt cx="5726217" cy="2275349"/>
            </a:xfrm>
          </p:grpSpPr>
          <p:sp>
            <p:nvSpPr>
              <p:cNvPr id="16" name="Parallelogram 15">
                <a:extLst>
                  <a:ext uri="{FF2B5EF4-FFF2-40B4-BE49-F238E27FC236}">
                    <a16:creationId xmlns:a16="http://schemas.microsoft.com/office/drawing/2014/main" id="{0B0A01ED-EB44-496B-A2AB-EC8358B05436}"/>
                  </a:ext>
                </a:extLst>
              </p:cNvPr>
              <p:cNvSpPr/>
              <p:nvPr/>
            </p:nvSpPr>
            <p:spPr>
              <a:xfrm>
                <a:off x="3858826" y="5671204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3F3CABA6-6A30-458E-9FD2-D98712F1F6C3}"/>
                  </a:ext>
                </a:extLst>
              </p:cNvPr>
              <p:cNvSpPr/>
              <p:nvPr/>
            </p:nvSpPr>
            <p:spPr>
              <a:xfrm>
                <a:off x="4975762" y="5671203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826F1854-F26B-402F-A7C8-2AB54F8C45FC}"/>
                  </a:ext>
                </a:extLst>
              </p:cNvPr>
              <p:cNvSpPr/>
              <p:nvPr/>
            </p:nvSpPr>
            <p:spPr>
              <a:xfrm>
                <a:off x="6092698" y="5671202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134C3EDD-C777-4A08-9D72-B90E02D496CC}"/>
                  </a:ext>
                </a:extLst>
              </p:cNvPr>
              <p:cNvSpPr/>
              <p:nvPr/>
            </p:nvSpPr>
            <p:spPr>
              <a:xfrm>
                <a:off x="4657461" y="4912754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52BB1E17-4498-46A6-A033-DFB99E801C9A}"/>
                  </a:ext>
                </a:extLst>
              </p:cNvPr>
              <p:cNvSpPr/>
              <p:nvPr/>
            </p:nvSpPr>
            <p:spPr>
              <a:xfrm>
                <a:off x="5774397" y="4912753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Parallelogram 20">
                <a:extLst>
                  <a:ext uri="{FF2B5EF4-FFF2-40B4-BE49-F238E27FC236}">
                    <a16:creationId xmlns:a16="http://schemas.microsoft.com/office/drawing/2014/main" id="{D46CA2D0-F143-4397-89F1-5B46AF49EC39}"/>
                  </a:ext>
                </a:extLst>
              </p:cNvPr>
              <p:cNvSpPr/>
              <p:nvPr/>
            </p:nvSpPr>
            <p:spPr>
              <a:xfrm>
                <a:off x="6891333" y="4912752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Parallelogram 21">
                <a:extLst>
                  <a:ext uri="{FF2B5EF4-FFF2-40B4-BE49-F238E27FC236}">
                    <a16:creationId xmlns:a16="http://schemas.microsoft.com/office/drawing/2014/main" id="{41B52FED-58BD-4846-B1F5-C21AFBED35CB}"/>
                  </a:ext>
                </a:extLst>
              </p:cNvPr>
              <p:cNvSpPr/>
              <p:nvPr/>
            </p:nvSpPr>
            <p:spPr>
              <a:xfrm>
                <a:off x="5455373" y="4154306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0B0B208A-B16C-4047-9BA5-114BA0F10988}"/>
                  </a:ext>
                </a:extLst>
              </p:cNvPr>
              <p:cNvSpPr/>
              <p:nvPr/>
            </p:nvSpPr>
            <p:spPr>
              <a:xfrm>
                <a:off x="6572309" y="4154305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90E67C8F-0A5E-4841-8BC1-01171AF71B4A}"/>
                  </a:ext>
                </a:extLst>
              </p:cNvPr>
              <p:cNvSpPr/>
              <p:nvPr/>
            </p:nvSpPr>
            <p:spPr>
              <a:xfrm>
                <a:off x="7689245" y="4154304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2448FB4-7AC9-4FA6-8CE1-3DB76D9EC1B0}"/>
                </a:ext>
              </a:extLst>
            </p:cNvPr>
            <p:cNvGrpSpPr/>
            <p:nvPr/>
          </p:nvGrpSpPr>
          <p:grpSpPr>
            <a:xfrm>
              <a:off x="6041596" y="553141"/>
              <a:ext cx="5726217" cy="2275349"/>
              <a:chOff x="846092" y="2219530"/>
              <a:chExt cx="5726217" cy="2275349"/>
            </a:xfrm>
          </p:grpSpPr>
          <p:sp>
            <p:nvSpPr>
              <p:cNvPr id="26" name="Parallelogram 25">
                <a:extLst>
                  <a:ext uri="{FF2B5EF4-FFF2-40B4-BE49-F238E27FC236}">
                    <a16:creationId xmlns:a16="http://schemas.microsoft.com/office/drawing/2014/main" id="{0B03C308-84A0-4BA4-A22F-F7854D39EE5B}"/>
                  </a:ext>
                </a:extLst>
              </p:cNvPr>
              <p:cNvSpPr/>
              <p:nvPr/>
            </p:nvSpPr>
            <p:spPr>
              <a:xfrm>
                <a:off x="846092" y="3736430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D7D9D3F3-EE4C-420B-8B00-E055C8222CF1}"/>
                  </a:ext>
                </a:extLst>
              </p:cNvPr>
              <p:cNvSpPr/>
              <p:nvPr/>
            </p:nvSpPr>
            <p:spPr>
              <a:xfrm>
                <a:off x="1963028" y="3736429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Parallelogram 27">
                <a:extLst>
                  <a:ext uri="{FF2B5EF4-FFF2-40B4-BE49-F238E27FC236}">
                    <a16:creationId xmlns:a16="http://schemas.microsoft.com/office/drawing/2014/main" id="{AD81DD50-936A-45BB-BE0B-E095B9975A76}"/>
                  </a:ext>
                </a:extLst>
              </p:cNvPr>
              <p:cNvSpPr/>
              <p:nvPr/>
            </p:nvSpPr>
            <p:spPr>
              <a:xfrm>
                <a:off x="3079964" y="3736428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9DCC520C-C083-4367-867E-B61829DEAFAF}"/>
                  </a:ext>
                </a:extLst>
              </p:cNvPr>
              <p:cNvSpPr/>
              <p:nvPr/>
            </p:nvSpPr>
            <p:spPr>
              <a:xfrm>
                <a:off x="1644727" y="2977980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1AA4A22A-501E-48AA-8D04-FE3CF83182A3}"/>
                  </a:ext>
                </a:extLst>
              </p:cNvPr>
              <p:cNvSpPr/>
              <p:nvPr/>
            </p:nvSpPr>
            <p:spPr>
              <a:xfrm>
                <a:off x="2761663" y="2977979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80D2F55A-90CB-43D9-8D71-DB337586DE26}"/>
                  </a:ext>
                </a:extLst>
              </p:cNvPr>
              <p:cNvSpPr/>
              <p:nvPr/>
            </p:nvSpPr>
            <p:spPr>
              <a:xfrm>
                <a:off x="3878599" y="2977978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Parallelogram 31">
                <a:extLst>
                  <a:ext uri="{FF2B5EF4-FFF2-40B4-BE49-F238E27FC236}">
                    <a16:creationId xmlns:a16="http://schemas.microsoft.com/office/drawing/2014/main" id="{43109C0F-B6AC-4375-AA08-8D7A1366BA6E}"/>
                  </a:ext>
                </a:extLst>
              </p:cNvPr>
              <p:cNvSpPr/>
              <p:nvPr/>
            </p:nvSpPr>
            <p:spPr>
              <a:xfrm>
                <a:off x="2442639" y="2219532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Parallelogram 32">
                <a:extLst>
                  <a:ext uri="{FF2B5EF4-FFF2-40B4-BE49-F238E27FC236}">
                    <a16:creationId xmlns:a16="http://schemas.microsoft.com/office/drawing/2014/main" id="{0BF40EB5-96FE-4E0F-AC4F-DF67E5DEC50C}"/>
                  </a:ext>
                </a:extLst>
              </p:cNvPr>
              <p:cNvSpPr/>
              <p:nvPr/>
            </p:nvSpPr>
            <p:spPr>
              <a:xfrm>
                <a:off x="3559575" y="2219531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Parallelogram 33">
                <a:extLst>
                  <a:ext uri="{FF2B5EF4-FFF2-40B4-BE49-F238E27FC236}">
                    <a16:creationId xmlns:a16="http://schemas.microsoft.com/office/drawing/2014/main" id="{31992434-181F-4DFB-8DC2-5787E82B0621}"/>
                  </a:ext>
                </a:extLst>
              </p:cNvPr>
              <p:cNvSpPr/>
              <p:nvPr/>
            </p:nvSpPr>
            <p:spPr>
              <a:xfrm>
                <a:off x="4676511" y="2219530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C698DD-B897-41F8-BB54-682CA05FDF51}"/>
                  </a:ext>
                </a:extLst>
              </p:cNvPr>
              <p:cNvSpPr txBox="1"/>
              <p:nvPr/>
            </p:nvSpPr>
            <p:spPr>
              <a:xfrm>
                <a:off x="1455361" y="3962595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111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2ABF6B-2F90-4999-949C-0987557B2D75}"/>
                  </a:ext>
                </a:extLst>
              </p:cNvPr>
              <p:cNvSpPr txBox="1"/>
              <p:nvPr/>
            </p:nvSpPr>
            <p:spPr>
              <a:xfrm>
                <a:off x="2311438" y="3137493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100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E05754-778C-4A44-93EB-7794F50D3855}"/>
                  </a:ext>
                </a:extLst>
              </p:cNvPr>
              <p:cNvSpPr txBox="1"/>
              <p:nvPr/>
            </p:nvSpPr>
            <p:spPr>
              <a:xfrm>
                <a:off x="2568624" y="3969638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000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4083AD-771D-459B-B54F-EF733ADF03AA}"/>
                  </a:ext>
                </a:extLst>
              </p:cNvPr>
              <p:cNvSpPr txBox="1"/>
              <p:nvPr/>
            </p:nvSpPr>
            <p:spPr>
              <a:xfrm>
                <a:off x="4239612" y="2344224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101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6D85DA5-A461-4804-82EB-0ED1E29024F3}"/>
                  </a:ext>
                </a:extLst>
              </p:cNvPr>
              <p:cNvSpPr txBox="1"/>
              <p:nvPr/>
            </p:nvSpPr>
            <p:spPr>
              <a:xfrm>
                <a:off x="5337498" y="2344224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000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2F215C-7428-4654-B60B-095B7C0F4D3D}"/>
                  </a:ext>
                </a:extLst>
              </p:cNvPr>
              <p:cNvSpPr txBox="1"/>
              <p:nvPr/>
            </p:nvSpPr>
            <p:spPr>
              <a:xfrm>
                <a:off x="3431814" y="3137493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000</a:t>
                </a: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A78E60B-0299-4ECD-AC51-84D3A02692B3}"/>
                </a:ext>
              </a:extLst>
            </p:cNvPr>
            <p:cNvCxnSpPr/>
            <p:nvPr/>
          </p:nvCxnSpPr>
          <p:spPr>
            <a:xfrm>
              <a:off x="11767813" y="553141"/>
              <a:ext cx="0" cy="2275347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83B5045-47C0-4A46-BB8E-935EBAB35937}"/>
                </a:ext>
              </a:extLst>
            </p:cNvPr>
            <p:cNvCxnSpPr/>
            <p:nvPr/>
          </p:nvCxnSpPr>
          <p:spPr>
            <a:xfrm>
              <a:off x="9360484" y="2909459"/>
              <a:ext cx="0" cy="2275347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701F85A-79DE-4026-983F-5AA806DB5F75}"/>
                </a:ext>
              </a:extLst>
            </p:cNvPr>
            <p:cNvCxnSpPr/>
            <p:nvPr/>
          </p:nvCxnSpPr>
          <p:spPr>
            <a:xfrm>
              <a:off x="6041596" y="2828488"/>
              <a:ext cx="0" cy="2275347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5063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E495-B90E-4393-8D67-B824D502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GLMs for each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BAEFDC-767F-4446-9DCA-CD498789BC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3396" y="1781237"/>
                <a:ext cx="6894250" cy="4351338"/>
              </a:xfrm>
            </p:spPr>
            <p:txBody>
              <a:bodyPr/>
              <a:lstStyle/>
              <a:p>
                <a:r>
                  <a:rPr lang="en-GB" dirty="0"/>
                  <a:t>Say we believe;</a:t>
                </a:r>
              </a:p>
              <a:p>
                <a:pPr lvl="1"/>
                <a:r>
                  <a:rPr lang="en-GB" dirty="0"/>
                  <a:t>Initial occupancy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GB" dirty="0"/>
                  <a:t>) is affected by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grass height</a:t>
                </a:r>
                <a:r>
                  <a:rPr lang="en-GB" dirty="0"/>
                  <a:t>,</a:t>
                </a:r>
              </a:p>
              <a:p>
                <a:pPr lvl="1"/>
                <a:r>
                  <a:rPr lang="en-GB" dirty="0"/>
                  <a:t>Colonisation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GB" dirty="0"/>
                  <a:t>) is affected by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predator abundance</a:t>
                </a:r>
                <a:r>
                  <a:rPr lang="en-GB" dirty="0"/>
                  <a:t>,</a:t>
                </a:r>
              </a:p>
              <a:p>
                <a:pPr lvl="1"/>
                <a:r>
                  <a:rPr lang="en-GB" dirty="0"/>
                  <a:t>Extinction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GB" dirty="0"/>
                  <a:t>) is affected by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aluminium phosphide concentrations</a:t>
                </a:r>
                <a:r>
                  <a:rPr lang="en-GB" dirty="0"/>
                  <a:t>,</a:t>
                </a:r>
              </a:p>
              <a:p>
                <a:pPr lvl="1"/>
                <a:r>
                  <a:rPr lang="en-GB" dirty="0"/>
                  <a:t>Detection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 is affected by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alcohol content of surveyors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How would we go about accounting for these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sources of variation</a:t>
                </a:r>
                <a:r>
                  <a:rPr lang="en-GB" dirty="0"/>
                  <a:t>?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BAEFDC-767F-4446-9DCA-CD498789BC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396" y="1781237"/>
                <a:ext cx="6894250" cy="4351338"/>
              </a:xfrm>
              <a:blipFill>
                <a:blip r:embed="rId2"/>
                <a:stretch>
                  <a:fillRect l="-1592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371208BD-8539-4602-AC56-6DF709DE64FF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7" name="Picture 6" descr="A picture containing grass, sky, field, nature&#10;&#10;Description automatically generated">
            <a:extLst>
              <a:ext uri="{FF2B5EF4-FFF2-40B4-BE49-F238E27FC236}">
                <a16:creationId xmlns:a16="http://schemas.microsoft.com/office/drawing/2014/main" id="{01903976-C6B9-4825-AABF-48C9CDCFD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732" y="1943885"/>
            <a:ext cx="4719199" cy="3791090"/>
          </a:xfrm>
          <a:prstGeom prst="rect">
            <a:avLst/>
          </a:prstGeom>
        </p:spPr>
      </p:pic>
      <p:pic>
        <p:nvPicPr>
          <p:cNvPr id="9" name="Picture 8" descr="A group of wolves in a forest&#10;&#10;Description automatically generated with low confidence">
            <a:extLst>
              <a:ext uri="{FF2B5EF4-FFF2-40B4-BE49-F238E27FC236}">
                <a16:creationId xmlns:a16="http://schemas.microsoft.com/office/drawing/2014/main" id="{856E46E5-91D1-40AD-91D6-947F31192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732" y="2072479"/>
            <a:ext cx="4728285" cy="3533901"/>
          </a:xfrm>
          <a:prstGeom prst="rect">
            <a:avLst/>
          </a:prstGeom>
        </p:spPr>
      </p:pic>
      <p:pic>
        <p:nvPicPr>
          <p:cNvPr id="11" name="Picture 10" descr="A picture containing indoor, beverage, plastic, alcohol&#10;&#10;Description automatically generated">
            <a:extLst>
              <a:ext uri="{FF2B5EF4-FFF2-40B4-BE49-F238E27FC236}">
                <a16:creationId xmlns:a16="http://schemas.microsoft.com/office/drawing/2014/main" id="{68EAE786-915B-4FFB-ADEA-DC9ECA294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751" y="2506876"/>
            <a:ext cx="4742180" cy="2665105"/>
          </a:xfrm>
          <a:prstGeom prst="rect">
            <a:avLst/>
          </a:prstGeom>
        </p:spPr>
      </p:pic>
      <p:pic>
        <p:nvPicPr>
          <p:cNvPr id="14" name="Picture 13" descr="A picture containing text, bottle, several&#10;&#10;Description automatically generated">
            <a:extLst>
              <a:ext uri="{FF2B5EF4-FFF2-40B4-BE49-F238E27FC236}">
                <a16:creationId xmlns:a16="http://schemas.microsoft.com/office/drawing/2014/main" id="{DDD2A06D-5295-4DA8-B293-90946B82A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606" y="2407155"/>
            <a:ext cx="4643449" cy="309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4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54E495-B90E-4393-8D67-B824D502F6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Initial occupancy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GB" dirty="0"/>
                  <a:t>) is affected by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grass height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54E495-B90E-4393-8D67-B824D502F6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BAEFDC-767F-4446-9DCA-CD498789BC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3396" y="1781236"/>
                <a:ext cx="6137084" cy="491420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We’ll need to use the logit link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𝑜𝑔𝑖𝑡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GB" dirty="0"/>
                  <a:t> …</a:t>
                </a:r>
              </a:p>
              <a:p>
                <a:r>
                  <a:rPr lang="en-GB" dirty="0"/>
                  <a:t>We’ll need a parameter for the intercept</a:t>
                </a:r>
              </a:p>
              <a:p>
                <a:pPr lvl="1"/>
                <a:r>
                  <a:rPr lang="en-GB" dirty="0"/>
                  <a:t>(When grass height = 0 cm, what is our initial occupancy probability)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𝑜𝑔𝑖𝑡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…</a:t>
                </a:r>
              </a:p>
              <a:p>
                <a:r>
                  <a:rPr lang="en-GB" dirty="0"/>
                  <a:t>We’ll need a parameter for the slope</a:t>
                </a:r>
              </a:p>
              <a:p>
                <a:pPr lvl="1"/>
                <a:r>
                  <a:rPr lang="en-GB" dirty="0"/>
                  <a:t>(For every additional 1 cm of grass, how much does initial occupancy change by)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𝑜𝑔𝑖𝑡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𝐺𝑟𝑎𝑠𝑠</m:t>
                    </m:r>
                  </m:oMath>
                </a14:m>
                <a:endParaRPr lang="en-GB" dirty="0"/>
              </a:p>
              <a:p>
                <a:r>
                  <a:rPr lang="en-GB" dirty="0"/>
                  <a:t>And we’ll use every observation to do so</a:t>
                </a:r>
              </a:p>
              <a:p>
                <a:pPr lvl="1"/>
                <a:r>
                  <a:rPr lang="en-GB" dirty="0"/>
                  <a:t>We have an </a:t>
                </a:r>
                <a:r>
                  <a:rPr lang="en-GB" i="1" dirty="0" err="1"/>
                  <a:t>i</a:t>
                </a:r>
                <a:r>
                  <a:rPr lang="en-GB" i="1" baseline="30000" dirty="0" err="1"/>
                  <a:t>th</a:t>
                </a:r>
                <a:r>
                  <a:rPr lang="en-GB" dirty="0"/>
                  <a:t> observation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GB" dirty="0"/>
                  <a:t> and grass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𝐿𝑜𝑔𝑖𝑡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𝐺𝑟𝑎𝑠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BAEFDC-767F-4446-9DCA-CD498789BC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396" y="1781236"/>
                <a:ext cx="6137084" cy="4914203"/>
              </a:xfrm>
              <a:blipFill>
                <a:blip r:embed="rId3"/>
                <a:stretch>
                  <a:fillRect l="-1589" t="-2481" r="-1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371208BD-8539-4602-AC56-6DF709DE64FF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7" name="Picture 6" descr="A picture containing grass, sky, field, nature&#10;&#10;Description automatically generated">
            <a:extLst>
              <a:ext uri="{FF2B5EF4-FFF2-40B4-BE49-F238E27FC236}">
                <a16:creationId xmlns:a16="http://schemas.microsoft.com/office/drawing/2014/main" id="{01903976-C6B9-4825-AABF-48C9CDCFD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1781236"/>
            <a:ext cx="5585969" cy="44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3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54E495-B90E-4393-8D67-B824D502F6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Colonisation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GB" dirty="0"/>
                  <a:t>) is affected by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predator abundance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54E495-B90E-4393-8D67-B824D502F6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BAEFDC-767F-4446-9DCA-CD498789BC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3396" y="1781236"/>
                <a:ext cx="6137084" cy="491420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dirty="0"/>
                  <a:t>We’ll need to use the logit link on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GB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𝑜𝑔𝑖𝑡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GB" dirty="0"/>
                  <a:t> …</a:t>
                </a:r>
              </a:p>
              <a:p>
                <a:r>
                  <a:rPr lang="en-GB" dirty="0"/>
                  <a:t>We’ll need a parameter for the intercept</a:t>
                </a:r>
              </a:p>
              <a:p>
                <a:pPr lvl="1"/>
                <a:r>
                  <a:rPr lang="en-GB" dirty="0"/>
                  <a:t>(When there are no predators, what is our colonisation probability)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𝑜𝑔𝑖𝑡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…</a:t>
                </a:r>
              </a:p>
              <a:p>
                <a:r>
                  <a:rPr lang="en-GB" dirty="0"/>
                  <a:t>We’ll need a parameter for the slope</a:t>
                </a:r>
              </a:p>
              <a:p>
                <a:pPr lvl="1"/>
                <a:r>
                  <a:rPr lang="en-GB" dirty="0"/>
                  <a:t>(For every additional predator, how much does colonisation change by)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𝑜𝑔𝑖𝑡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𝑃𝑟𝑒𝑑𝑎𝑡𝑜𝑟𝑠</m:t>
                    </m:r>
                  </m:oMath>
                </a14:m>
                <a:endParaRPr lang="en-GB" dirty="0"/>
              </a:p>
              <a:p>
                <a:r>
                  <a:rPr lang="en-GB" dirty="0"/>
                  <a:t>And we’ll use every observation to do so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𝑜𝑔𝑖𝑡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𝑃𝑟𝑒𝑑𝑎𝑡𝑜𝑟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BAEFDC-767F-4446-9DCA-CD498789BC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396" y="1781236"/>
                <a:ext cx="6137084" cy="4914203"/>
              </a:xfrm>
              <a:blipFill>
                <a:blip r:embed="rId3"/>
                <a:stretch>
                  <a:fillRect l="-1589" t="-1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371208BD-8539-4602-AC56-6DF709DE64FF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 descr="A group of wolves in a forest&#10;&#10;Description automatically generated with low confidence">
            <a:extLst>
              <a:ext uri="{FF2B5EF4-FFF2-40B4-BE49-F238E27FC236}">
                <a16:creationId xmlns:a16="http://schemas.microsoft.com/office/drawing/2014/main" id="{E0FE445C-9856-423B-ACF9-37D22F018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1806562"/>
            <a:ext cx="5671208" cy="42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6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54E495-B90E-4393-8D67-B824D502F6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>
                <a:noAutofit/>
              </a:bodyPr>
              <a:lstStyle/>
              <a:p>
                <a:pPr lvl="1" algn="ctr"/>
                <a:r>
                  <a:rPr lang="en-GB" sz="2800" dirty="0"/>
                  <a:t>Extinction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smtClean="0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GB" sz="2800" dirty="0"/>
                  <a:t>) is affected by </a:t>
                </a:r>
                <a:r>
                  <a:rPr lang="en-GB" sz="2800" b="1" i="1" dirty="0">
                    <a:solidFill>
                      <a:srgbClr val="7030A0"/>
                    </a:solidFill>
                  </a:rPr>
                  <a:t>aluminium phosphide concentrations</a:t>
                </a:r>
                <a:br>
                  <a:rPr lang="en-GB" sz="2800" dirty="0"/>
                </a:br>
                <a:r>
                  <a:rPr lang="en-GB" sz="2800" dirty="0"/>
                  <a:t>Detection (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800" dirty="0"/>
                  <a:t>) is affected by </a:t>
                </a:r>
                <a:r>
                  <a:rPr lang="en-GB" sz="2800" b="1" i="1" dirty="0">
                    <a:solidFill>
                      <a:srgbClr val="7030A0"/>
                    </a:solidFill>
                  </a:rPr>
                  <a:t>alcohol content of surveyors</a:t>
                </a:r>
                <a:endParaRPr lang="en-GB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54E495-B90E-4393-8D67-B824D502F6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BAEFDC-767F-4446-9DCA-CD498789BC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3395" y="1781236"/>
                <a:ext cx="7002941" cy="4914203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For extinction affected by poison;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𝑜𝑔𝑖𝑡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𝑃𝑜𝑖𝑠𝑜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For detection affected by alcohol;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𝑙𝑜𝑔𝑖𝑡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υ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υ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𝐴𝑙𝑐𝑜h𝑜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r>
                  <a:rPr lang="en-GB" dirty="0"/>
                  <a:t>Note that in each GLM, we use different Greek letters for the “same” parameters.</a:t>
                </a:r>
              </a:p>
              <a:p>
                <a:pPr lvl="1"/>
                <a:r>
                  <a:rPr lang="en-GB" dirty="0"/>
                  <a:t>Although they are the “same” parameters, the values are very likely to be different.</a:t>
                </a:r>
              </a:p>
              <a:p>
                <a:pPr lvl="1"/>
                <a:r>
                  <a:rPr lang="en-GB" dirty="0"/>
                  <a:t>Conventionally, we use Greek, but you could just as happily use, e.g., Thai letters </a:t>
                </a:r>
                <a:r>
                  <a:rPr lang="ka-GE" dirty="0"/>
                  <a:t>Ⴅ</a:t>
                </a:r>
                <a:r>
                  <a:rPr lang="en-GB" dirty="0"/>
                  <a:t>, or A, B, etc.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BAEFDC-767F-4446-9DCA-CD498789BC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395" y="1781236"/>
                <a:ext cx="7002941" cy="4914203"/>
              </a:xfrm>
              <a:blipFill>
                <a:blip r:embed="rId3"/>
                <a:stretch>
                  <a:fillRect l="-1567" t="-1985" r="-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371208BD-8539-4602-AC56-6DF709DE64FF}"/>
              </a:ext>
            </a:extLst>
          </p:cNvPr>
          <p:cNvSpPr/>
          <p:nvPr/>
        </p:nvSpPr>
        <p:spPr>
          <a:xfrm>
            <a:off x="4623712" y="123859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7" name="Picture 6" descr="A picture containing text, bottle, several&#10;&#10;Description automatically generated">
            <a:extLst>
              <a:ext uri="{FF2B5EF4-FFF2-40B4-BE49-F238E27FC236}">
                <a16:creationId xmlns:a16="http://schemas.microsoft.com/office/drawing/2014/main" id="{92AD6EE6-BD84-4442-BFE0-57D672D3B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650" y="4146643"/>
            <a:ext cx="3681434" cy="2457357"/>
          </a:xfrm>
          <a:prstGeom prst="rect">
            <a:avLst/>
          </a:prstGeom>
        </p:spPr>
      </p:pic>
      <p:pic>
        <p:nvPicPr>
          <p:cNvPr id="8" name="Picture 7" descr="A picture containing indoor, beverage, plastic, alcohol&#10;&#10;Description automatically generated">
            <a:extLst>
              <a:ext uri="{FF2B5EF4-FFF2-40B4-BE49-F238E27FC236}">
                <a16:creationId xmlns:a16="http://schemas.microsoft.com/office/drawing/2014/main" id="{B3014EC5-2400-418E-9748-C47FFF251A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2" t="-245" r="9846" b="245"/>
          <a:stretch/>
        </p:blipFill>
        <p:spPr>
          <a:xfrm>
            <a:off x="8043650" y="1406141"/>
            <a:ext cx="3681434" cy="266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5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371208BD-8539-4602-AC56-6DF709DE64FF}"/>
              </a:ext>
            </a:extLst>
          </p:cNvPr>
          <p:cNvSpPr/>
          <p:nvPr/>
        </p:nvSpPr>
        <p:spPr>
          <a:xfrm>
            <a:off x="4623712" y="123859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F017CD-D603-4B5C-A066-6BE1C4159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GLMs for each parameter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3A8A583-CA02-46A3-B9EC-390269354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97" y="1343818"/>
            <a:ext cx="11724006" cy="5293567"/>
          </a:xfrm>
        </p:spPr>
      </p:pic>
    </p:spTree>
    <p:extLst>
      <p:ext uri="{BB962C8B-B14F-4D97-AF65-F5344CB8AC3E}">
        <p14:creationId xmlns:p14="http://schemas.microsoft.com/office/powerpoint/2010/main" val="2238786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8757CFCB-726B-4325-90EC-C1795ADD5D3B}"/>
              </a:ext>
            </a:extLst>
          </p:cNvPr>
          <p:cNvGrpSpPr/>
          <p:nvPr/>
        </p:nvGrpSpPr>
        <p:grpSpPr>
          <a:xfrm>
            <a:off x="1991360" y="703738"/>
            <a:ext cx="7231823" cy="4458104"/>
            <a:chOff x="1899920" y="1761549"/>
            <a:chExt cx="7231823" cy="4458104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FD3A7097-3B62-40EF-84A1-721361A1EF31}"/>
                </a:ext>
              </a:extLst>
            </p:cNvPr>
            <p:cNvSpPr/>
            <p:nvPr/>
          </p:nvSpPr>
          <p:spPr>
            <a:xfrm>
              <a:off x="3413760" y="2777361"/>
              <a:ext cx="1473200" cy="110744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</a:rPr>
                <a:t>Present</a:t>
              </a: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2DC44DA9-5D3C-40D6-B1C6-01527232B016}"/>
                </a:ext>
              </a:extLst>
            </p:cNvPr>
            <p:cNvSpPr/>
            <p:nvPr/>
          </p:nvSpPr>
          <p:spPr>
            <a:xfrm>
              <a:off x="3413760" y="5063361"/>
              <a:ext cx="1473200" cy="11074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</a:rPr>
                <a:t>Absent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9D3ED9F-F035-4397-8015-FD60548881BB}"/>
                </a:ext>
              </a:extLst>
            </p:cNvPr>
            <p:cNvSpPr/>
            <p:nvPr/>
          </p:nvSpPr>
          <p:spPr>
            <a:xfrm>
              <a:off x="7528560" y="2777361"/>
              <a:ext cx="1473200" cy="110744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</a:rPr>
                <a:t>Present</a:t>
              </a: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DA1D7A21-7B35-467B-82DE-F8CCC69F99B7}"/>
                </a:ext>
              </a:extLst>
            </p:cNvPr>
            <p:cNvSpPr/>
            <p:nvPr/>
          </p:nvSpPr>
          <p:spPr>
            <a:xfrm>
              <a:off x="7528560" y="5063361"/>
              <a:ext cx="1473200" cy="11074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</a:rPr>
                <a:t>Absent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EA5179F-C3DC-431B-87CB-A2D775971389}"/>
                    </a:ext>
                  </a:extLst>
                </p:cNvPr>
                <p:cNvSpPr txBox="1"/>
                <p:nvPr/>
              </p:nvSpPr>
              <p:spPr>
                <a:xfrm>
                  <a:off x="3323595" y="1761549"/>
                  <a:ext cx="1653530" cy="13849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2800" dirty="0"/>
                    <a:t>1</a:t>
                  </a:r>
                  <a:r>
                    <a:rPr lang="en-GB" sz="2800" baseline="30000" dirty="0"/>
                    <a:t>st</a:t>
                  </a:r>
                  <a:r>
                    <a:rPr lang="en-GB" sz="2800" dirty="0"/>
                    <a:t> Season</a:t>
                  </a:r>
                  <a:br>
                    <a:rPr lang="en-GB" sz="2800" dirty="0"/>
                  </a:br>
                  <a:r>
                    <a:rPr lang="en-GB" sz="2800" dirty="0"/>
                    <a:t>“</a:t>
                  </a:r>
                  <a14:m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GB" sz="2800" dirty="0"/>
                    <a:t>”</a:t>
                  </a:r>
                  <a:endParaRPr lang="en-GB" dirty="0"/>
                </a:p>
                <a:p>
                  <a:endParaRPr lang="en-GB" sz="28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EA5179F-C3DC-431B-87CB-A2D7759713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3595" y="1761549"/>
                  <a:ext cx="1653530" cy="1384995"/>
                </a:xfrm>
                <a:prstGeom prst="rect">
                  <a:avLst/>
                </a:prstGeom>
                <a:blipFill>
                  <a:blip r:embed="rId2"/>
                  <a:stretch>
                    <a:fillRect l="-7011" t="-3947" r="-738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39778A7-AB42-4234-A297-E340F84F131A}"/>
                    </a:ext>
                  </a:extLst>
                </p:cNvPr>
                <p:cNvSpPr txBox="1"/>
                <p:nvPr/>
              </p:nvSpPr>
              <p:spPr>
                <a:xfrm>
                  <a:off x="7398576" y="1761549"/>
                  <a:ext cx="1733167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2800" dirty="0"/>
                    <a:t>2</a:t>
                  </a:r>
                  <a:r>
                    <a:rPr lang="en-GB" sz="2800" baseline="30000" dirty="0"/>
                    <a:t>nd</a:t>
                  </a:r>
                  <a:r>
                    <a:rPr lang="en-GB" sz="2800" dirty="0"/>
                    <a:t> Season</a:t>
                  </a:r>
                </a:p>
                <a:p>
                  <a:pPr algn="ctr"/>
                  <a:r>
                    <a:rPr lang="en-GB" sz="2800" dirty="0"/>
                    <a:t>“</a:t>
                  </a:r>
                  <a14:m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r>
                    <a:rPr lang="en-GB" sz="2800" dirty="0"/>
                    <a:t>”</a:t>
                  </a: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39778A7-AB42-4234-A297-E340F84F13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8576" y="1761549"/>
                  <a:ext cx="1733167" cy="954107"/>
                </a:xfrm>
                <a:prstGeom prst="rect">
                  <a:avLst/>
                </a:prstGeom>
                <a:blipFill>
                  <a:blip r:embed="rId3"/>
                  <a:stretch>
                    <a:fillRect l="-7042" t="-5732" r="-6690" b="-1719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C95D071-9323-477E-9FDD-F384D3C5281D}"/>
                </a:ext>
              </a:extLst>
            </p:cNvPr>
            <p:cNvCxnSpPr>
              <a:cxnSpLocks/>
              <a:stCxn id="65" idx="3"/>
              <a:endCxn id="67" idx="1"/>
            </p:cNvCxnSpPr>
            <p:nvPr/>
          </p:nvCxnSpPr>
          <p:spPr>
            <a:xfrm>
              <a:off x="4886960" y="3331081"/>
              <a:ext cx="2641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0F84A36-053E-422B-8D89-C0AE743F03B8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 flipV="1">
              <a:off x="4886960" y="3331081"/>
              <a:ext cx="2641600" cy="2286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F30AF47-E9E5-4DB0-82FA-9B4DAB08817D}"/>
                </a:ext>
              </a:extLst>
            </p:cNvPr>
            <p:cNvCxnSpPr>
              <a:cxnSpLocks/>
              <a:stCxn id="65" idx="3"/>
              <a:endCxn id="68" idx="1"/>
            </p:cNvCxnSpPr>
            <p:nvPr/>
          </p:nvCxnSpPr>
          <p:spPr>
            <a:xfrm>
              <a:off x="4886960" y="3331081"/>
              <a:ext cx="2641600" cy="2286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2E2EDFF-3DF6-4119-B9B8-16342E5F40A3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4886960" y="5617081"/>
              <a:ext cx="2641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792091-4D49-4514-B63B-3555DF646072}"/>
                    </a:ext>
                  </a:extLst>
                </p:cNvPr>
                <p:cNvSpPr txBox="1"/>
                <p:nvPr/>
              </p:nvSpPr>
              <p:spPr>
                <a:xfrm>
                  <a:off x="5579110" y="2792611"/>
                  <a:ext cx="12573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8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en-GB" sz="2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792091-4D49-4514-B63B-3555DF646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110" y="2792611"/>
                  <a:ext cx="125730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1C58DBF1-FBE0-4D73-B720-BEF2E094C874}"/>
                    </a:ext>
                  </a:extLst>
                </p:cNvPr>
                <p:cNvSpPr txBox="1"/>
                <p:nvPr/>
              </p:nvSpPr>
              <p:spPr>
                <a:xfrm>
                  <a:off x="5524500" y="5696433"/>
                  <a:ext cx="136652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8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en-GB" sz="28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γ</m:t>
                            </m:r>
                          </m:e>
                        </m:d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1C58DBF1-FBE0-4D73-B720-BEF2E094C8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4500" y="5696433"/>
                  <a:ext cx="136652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710C6E4-4947-4606-AE28-217A5D242DDE}"/>
                    </a:ext>
                  </a:extLst>
                </p:cNvPr>
                <p:cNvSpPr txBox="1"/>
                <p:nvPr/>
              </p:nvSpPr>
              <p:spPr>
                <a:xfrm>
                  <a:off x="5097780" y="4657715"/>
                  <a:ext cx="44704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28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γ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710C6E4-4947-4606-AE28-217A5D242D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7780" y="4657715"/>
                  <a:ext cx="44704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5CFCCA5-48DC-439E-9F31-6C004341F3AF}"/>
                    </a:ext>
                  </a:extLst>
                </p:cNvPr>
                <p:cNvSpPr txBox="1"/>
                <p:nvPr/>
              </p:nvSpPr>
              <p:spPr>
                <a:xfrm>
                  <a:off x="5077460" y="3698349"/>
                  <a:ext cx="44704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28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5CFCCA5-48DC-439E-9F31-6C004341F3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7460" y="3698349"/>
                  <a:ext cx="44704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CBADD09-D8DA-4FB7-915E-FE1FB6C16BCD}"/>
                    </a:ext>
                  </a:extLst>
                </p:cNvPr>
                <p:cNvSpPr txBox="1"/>
                <p:nvPr/>
              </p:nvSpPr>
              <p:spPr>
                <a:xfrm>
                  <a:off x="2834640" y="2967871"/>
                  <a:ext cx="44704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8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GB" sz="2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CBADD09-D8DA-4FB7-915E-FE1FB6C16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4640" y="2967871"/>
                  <a:ext cx="447040" cy="523220"/>
                </a:xfrm>
                <a:prstGeom prst="rect">
                  <a:avLst/>
                </a:prstGeom>
                <a:blipFill>
                  <a:blip r:embed="rId8"/>
                  <a:stretch>
                    <a:fillRect r="-68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9BAB08F-87A9-46A3-BF3B-B4EDE0AD31F8}"/>
                    </a:ext>
                  </a:extLst>
                </p:cNvPr>
                <p:cNvSpPr txBox="1"/>
                <p:nvPr/>
              </p:nvSpPr>
              <p:spPr>
                <a:xfrm>
                  <a:off x="1899920" y="5355471"/>
                  <a:ext cx="161544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8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GB" sz="2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9BAB08F-87A9-46A3-BF3B-B4EDE0AD31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9920" y="5355471"/>
                  <a:ext cx="161544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9D4FEA-7DE3-4833-8283-10A5DA3F5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Bringing them all together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89BA40AB-B8BE-42EA-B9FD-6717AB5FBD45}"/>
              </a:ext>
            </a:extLst>
          </p:cNvPr>
          <p:cNvSpPr/>
          <p:nvPr/>
        </p:nvSpPr>
        <p:spPr>
          <a:xfrm>
            <a:off x="4623712" y="123859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5DCD6D3-2459-4B85-AB6C-F3D148D94F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4303" y="2469877"/>
            <a:ext cx="1870732" cy="170916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0D9C338-94E4-474B-81CD-4148EF4266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9280" y="5112990"/>
            <a:ext cx="1845046" cy="168570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8F88545-BA10-4AD6-AE59-3E4058A92E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2420" y="75117"/>
            <a:ext cx="1878602" cy="171635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8D681BC-D89E-4E8B-B32E-4E8F6F7FA1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14283" y="2640538"/>
            <a:ext cx="1901793" cy="1737547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638D1273-8DCB-4C38-BC3D-BE002CBE9874}"/>
              </a:ext>
            </a:extLst>
          </p:cNvPr>
          <p:cNvSpPr/>
          <p:nvPr/>
        </p:nvSpPr>
        <p:spPr>
          <a:xfrm>
            <a:off x="1381760" y="1544320"/>
            <a:ext cx="3713973" cy="361752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DA83E6B-B037-42F2-9448-290FB5CE5B78}"/>
              </a:ext>
            </a:extLst>
          </p:cNvPr>
          <p:cNvSpPr/>
          <p:nvPr/>
        </p:nvSpPr>
        <p:spPr>
          <a:xfrm>
            <a:off x="5120640" y="3638126"/>
            <a:ext cx="2494773" cy="31431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4A7D1C5-8382-49C5-93E5-EEBCC8D95AB0}"/>
              </a:ext>
            </a:extLst>
          </p:cNvPr>
          <p:cNvSpPr/>
          <p:nvPr/>
        </p:nvSpPr>
        <p:spPr>
          <a:xfrm>
            <a:off x="5098059" y="31691"/>
            <a:ext cx="2494773" cy="31431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56A369F-11B0-4E3D-8D9E-0B1C95F13C60}"/>
              </a:ext>
            </a:extLst>
          </p:cNvPr>
          <p:cNvSpPr/>
          <p:nvPr/>
        </p:nvSpPr>
        <p:spPr>
          <a:xfrm>
            <a:off x="1534160" y="59309"/>
            <a:ext cx="10525760" cy="67393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31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0E8-9223-491A-A0C1-5BBBB385C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 err="1"/>
              <a:t>tl;dr</a:t>
            </a:r>
            <a:endParaRPr lang="en-GB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43086E-5C4B-4505-B7D2-291EBC202CAD}"/>
              </a:ext>
            </a:extLst>
          </p:cNvPr>
          <p:cNvGrpSpPr/>
          <p:nvPr/>
        </p:nvGrpSpPr>
        <p:grpSpPr>
          <a:xfrm>
            <a:off x="4897990" y="3701568"/>
            <a:ext cx="7180593" cy="2925974"/>
            <a:chOff x="4897990" y="3701568"/>
            <a:chExt cx="7180593" cy="29259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35EB62-775A-4E97-9CA0-D3170904724D}"/>
                </a:ext>
              </a:extLst>
            </p:cNvPr>
            <p:cNvSpPr/>
            <p:nvPr/>
          </p:nvSpPr>
          <p:spPr>
            <a:xfrm>
              <a:off x="6434073" y="3701568"/>
              <a:ext cx="5644510" cy="2925974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34D1DA7-8026-422E-A0BD-98D1F61B7E6D}"/>
                </a:ext>
              </a:extLst>
            </p:cNvPr>
            <p:cNvCxnSpPr>
              <a:cxnSpLocks/>
            </p:cNvCxnSpPr>
            <p:nvPr/>
          </p:nvCxnSpPr>
          <p:spPr>
            <a:xfrm>
              <a:off x="4897990" y="5434738"/>
              <a:ext cx="1536083" cy="17756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F1E20-F3B8-4F1C-B26F-87DD204D3183}"/>
                </a:ext>
              </a:extLst>
            </p:cNvPr>
            <p:cNvSpPr txBox="1"/>
            <p:nvPr/>
          </p:nvSpPr>
          <p:spPr>
            <a:xfrm>
              <a:off x="7692186" y="3848944"/>
              <a:ext cx="3708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8 seasons of surveying the purple site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0BC76C0-A4BF-4EB3-B34C-3068B2C60285}"/>
                </a:ext>
              </a:extLst>
            </p:cNvPr>
            <p:cNvCxnSpPr/>
            <p:nvPr/>
          </p:nvCxnSpPr>
          <p:spPr>
            <a:xfrm>
              <a:off x="7407312" y="4233850"/>
              <a:ext cx="428850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6889B63-B5B0-4DDD-8089-F80F3EBB3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111" t="38497" r="29383" b="26317"/>
            <a:stretch/>
          </p:blipFill>
          <p:spPr>
            <a:xfrm>
              <a:off x="6506928" y="4306479"/>
              <a:ext cx="5485630" cy="2147989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22791F3-3672-4C3C-AEB5-DF4D53CB34E0}"/>
              </a:ext>
            </a:extLst>
          </p:cNvPr>
          <p:cNvGrpSpPr/>
          <p:nvPr/>
        </p:nvGrpSpPr>
        <p:grpSpPr>
          <a:xfrm>
            <a:off x="369421" y="1958503"/>
            <a:ext cx="5726578" cy="4631665"/>
            <a:chOff x="6041596" y="553141"/>
            <a:chExt cx="5726578" cy="463166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78FB7D0-92EC-46ED-BC28-D0C6E17B58EC}"/>
                </a:ext>
              </a:extLst>
            </p:cNvPr>
            <p:cNvGrpSpPr/>
            <p:nvPr/>
          </p:nvGrpSpPr>
          <p:grpSpPr>
            <a:xfrm>
              <a:off x="6041957" y="2891703"/>
              <a:ext cx="5726217" cy="2275349"/>
              <a:chOff x="3858826" y="4154304"/>
              <a:chExt cx="5726217" cy="2275349"/>
            </a:xfrm>
          </p:grpSpPr>
          <p:sp>
            <p:nvSpPr>
              <p:cNvPr id="60" name="Parallelogram 59">
                <a:extLst>
                  <a:ext uri="{FF2B5EF4-FFF2-40B4-BE49-F238E27FC236}">
                    <a16:creationId xmlns:a16="http://schemas.microsoft.com/office/drawing/2014/main" id="{24FAB8B5-A07C-4EC2-9A32-FA1E3CCCF389}"/>
                  </a:ext>
                </a:extLst>
              </p:cNvPr>
              <p:cNvSpPr/>
              <p:nvPr/>
            </p:nvSpPr>
            <p:spPr>
              <a:xfrm>
                <a:off x="3858826" y="5671204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Parallelogram 60">
                <a:extLst>
                  <a:ext uri="{FF2B5EF4-FFF2-40B4-BE49-F238E27FC236}">
                    <a16:creationId xmlns:a16="http://schemas.microsoft.com/office/drawing/2014/main" id="{C1BA44F2-444B-4A16-BA73-CE95E0511019}"/>
                  </a:ext>
                </a:extLst>
              </p:cNvPr>
              <p:cNvSpPr/>
              <p:nvPr/>
            </p:nvSpPr>
            <p:spPr>
              <a:xfrm>
                <a:off x="4975762" y="5671203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Parallelogram 61">
                <a:extLst>
                  <a:ext uri="{FF2B5EF4-FFF2-40B4-BE49-F238E27FC236}">
                    <a16:creationId xmlns:a16="http://schemas.microsoft.com/office/drawing/2014/main" id="{26F85EF0-A5CE-4DA6-BCFB-D67335BAAF52}"/>
                  </a:ext>
                </a:extLst>
              </p:cNvPr>
              <p:cNvSpPr/>
              <p:nvPr/>
            </p:nvSpPr>
            <p:spPr>
              <a:xfrm>
                <a:off x="6092698" y="5671202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Parallelogram 62">
                <a:extLst>
                  <a:ext uri="{FF2B5EF4-FFF2-40B4-BE49-F238E27FC236}">
                    <a16:creationId xmlns:a16="http://schemas.microsoft.com/office/drawing/2014/main" id="{F757275E-ECC7-481F-82A5-EA7C6488DC35}"/>
                  </a:ext>
                </a:extLst>
              </p:cNvPr>
              <p:cNvSpPr/>
              <p:nvPr/>
            </p:nvSpPr>
            <p:spPr>
              <a:xfrm>
                <a:off x="4657461" y="4912754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Parallelogram 63">
                <a:extLst>
                  <a:ext uri="{FF2B5EF4-FFF2-40B4-BE49-F238E27FC236}">
                    <a16:creationId xmlns:a16="http://schemas.microsoft.com/office/drawing/2014/main" id="{8186D1DC-E864-4D7D-B2A6-40E0614F8AE3}"/>
                  </a:ext>
                </a:extLst>
              </p:cNvPr>
              <p:cNvSpPr/>
              <p:nvPr/>
            </p:nvSpPr>
            <p:spPr>
              <a:xfrm>
                <a:off x="5774397" y="4912753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Parallelogram 64">
                <a:extLst>
                  <a:ext uri="{FF2B5EF4-FFF2-40B4-BE49-F238E27FC236}">
                    <a16:creationId xmlns:a16="http://schemas.microsoft.com/office/drawing/2014/main" id="{A2394E97-B081-40D0-8614-8CDCB7D50478}"/>
                  </a:ext>
                </a:extLst>
              </p:cNvPr>
              <p:cNvSpPr/>
              <p:nvPr/>
            </p:nvSpPr>
            <p:spPr>
              <a:xfrm>
                <a:off x="5455373" y="4154306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14153849-A164-488F-B767-F8BAC4DBC2D4}"/>
                  </a:ext>
                </a:extLst>
              </p:cNvPr>
              <p:cNvSpPr/>
              <p:nvPr/>
            </p:nvSpPr>
            <p:spPr>
              <a:xfrm>
                <a:off x="6572309" y="4154305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44F8318D-2C82-4D01-85A9-740D89A576B1}"/>
                  </a:ext>
                </a:extLst>
              </p:cNvPr>
              <p:cNvSpPr/>
              <p:nvPr/>
            </p:nvSpPr>
            <p:spPr>
              <a:xfrm>
                <a:off x="7689245" y="4154304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Parallelogram 67">
                <a:extLst>
                  <a:ext uri="{FF2B5EF4-FFF2-40B4-BE49-F238E27FC236}">
                    <a16:creationId xmlns:a16="http://schemas.microsoft.com/office/drawing/2014/main" id="{3F44C43A-4968-43E6-9814-E62A846AE559}"/>
                  </a:ext>
                </a:extLst>
              </p:cNvPr>
              <p:cNvSpPr/>
              <p:nvPr/>
            </p:nvSpPr>
            <p:spPr>
              <a:xfrm>
                <a:off x="6891333" y="4912752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7030A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19C2A44-970A-43D0-BCCB-995EF88DE047}"/>
                </a:ext>
              </a:extLst>
            </p:cNvPr>
            <p:cNvGrpSpPr/>
            <p:nvPr/>
          </p:nvGrpSpPr>
          <p:grpSpPr>
            <a:xfrm>
              <a:off x="6041596" y="553141"/>
              <a:ext cx="5726217" cy="2275349"/>
              <a:chOff x="846092" y="2219530"/>
              <a:chExt cx="5726217" cy="2275349"/>
            </a:xfrm>
          </p:grpSpPr>
          <p:sp>
            <p:nvSpPr>
              <p:cNvPr id="45" name="Parallelogram 44">
                <a:extLst>
                  <a:ext uri="{FF2B5EF4-FFF2-40B4-BE49-F238E27FC236}">
                    <a16:creationId xmlns:a16="http://schemas.microsoft.com/office/drawing/2014/main" id="{1F2A0E2B-890D-4DE9-A5B9-062B9F285E42}"/>
                  </a:ext>
                </a:extLst>
              </p:cNvPr>
              <p:cNvSpPr/>
              <p:nvPr/>
            </p:nvSpPr>
            <p:spPr>
              <a:xfrm>
                <a:off x="846092" y="3736430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Parallelogram 45">
                <a:extLst>
                  <a:ext uri="{FF2B5EF4-FFF2-40B4-BE49-F238E27FC236}">
                    <a16:creationId xmlns:a16="http://schemas.microsoft.com/office/drawing/2014/main" id="{B7E9D89D-B2E0-4E7C-8828-A77B870F0A45}"/>
                  </a:ext>
                </a:extLst>
              </p:cNvPr>
              <p:cNvSpPr/>
              <p:nvPr/>
            </p:nvSpPr>
            <p:spPr>
              <a:xfrm>
                <a:off x="1963028" y="3736429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Parallelogram 46">
                <a:extLst>
                  <a:ext uri="{FF2B5EF4-FFF2-40B4-BE49-F238E27FC236}">
                    <a16:creationId xmlns:a16="http://schemas.microsoft.com/office/drawing/2014/main" id="{F114839C-D6C7-4FB9-8D3D-017EE06BB5F0}"/>
                  </a:ext>
                </a:extLst>
              </p:cNvPr>
              <p:cNvSpPr/>
              <p:nvPr/>
            </p:nvSpPr>
            <p:spPr>
              <a:xfrm>
                <a:off x="3079964" y="3736428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Parallelogram 47">
                <a:extLst>
                  <a:ext uri="{FF2B5EF4-FFF2-40B4-BE49-F238E27FC236}">
                    <a16:creationId xmlns:a16="http://schemas.microsoft.com/office/drawing/2014/main" id="{F442EE89-E460-439A-8FE8-A9F6B517CA08}"/>
                  </a:ext>
                </a:extLst>
              </p:cNvPr>
              <p:cNvSpPr/>
              <p:nvPr/>
            </p:nvSpPr>
            <p:spPr>
              <a:xfrm>
                <a:off x="1644727" y="2977980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Parallelogram 48">
                <a:extLst>
                  <a:ext uri="{FF2B5EF4-FFF2-40B4-BE49-F238E27FC236}">
                    <a16:creationId xmlns:a16="http://schemas.microsoft.com/office/drawing/2014/main" id="{58381C12-7C33-4F9D-A93A-9685BE743D7D}"/>
                  </a:ext>
                </a:extLst>
              </p:cNvPr>
              <p:cNvSpPr/>
              <p:nvPr/>
            </p:nvSpPr>
            <p:spPr>
              <a:xfrm>
                <a:off x="2761663" y="2977979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Parallelogram 49">
                <a:extLst>
                  <a:ext uri="{FF2B5EF4-FFF2-40B4-BE49-F238E27FC236}">
                    <a16:creationId xmlns:a16="http://schemas.microsoft.com/office/drawing/2014/main" id="{3C99A147-35B6-44FB-A25D-B97D2092E068}"/>
                  </a:ext>
                </a:extLst>
              </p:cNvPr>
              <p:cNvSpPr/>
              <p:nvPr/>
            </p:nvSpPr>
            <p:spPr>
              <a:xfrm>
                <a:off x="3878599" y="2977978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Parallelogram 50">
                <a:extLst>
                  <a:ext uri="{FF2B5EF4-FFF2-40B4-BE49-F238E27FC236}">
                    <a16:creationId xmlns:a16="http://schemas.microsoft.com/office/drawing/2014/main" id="{88729158-B80A-4BCB-BEFE-E49CA5C6D010}"/>
                  </a:ext>
                </a:extLst>
              </p:cNvPr>
              <p:cNvSpPr/>
              <p:nvPr/>
            </p:nvSpPr>
            <p:spPr>
              <a:xfrm>
                <a:off x="2442639" y="2219532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Parallelogram 51">
                <a:extLst>
                  <a:ext uri="{FF2B5EF4-FFF2-40B4-BE49-F238E27FC236}">
                    <a16:creationId xmlns:a16="http://schemas.microsoft.com/office/drawing/2014/main" id="{F95E7C10-EF75-4DDC-8069-B8FCDAD392A3}"/>
                  </a:ext>
                </a:extLst>
              </p:cNvPr>
              <p:cNvSpPr/>
              <p:nvPr/>
            </p:nvSpPr>
            <p:spPr>
              <a:xfrm>
                <a:off x="3559575" y="2219531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Parallelogram 52">
                <a:extLst>
                  <a:ext uri="{FF2B5EF4-FFF2-40B4-BE49-F238E27FC236}">
                    <a16:creationId xmlns:a16="http://schemas.microsoft.com/office/drawing/2014/main" id="{C77C8ACE-8791-4149-A25D-33CB706E0327}"/>
                  </a:ext>
                </a:extLst>
              </p:cNvPr>
              <p:cNvSpPr/>
              <p:nvPr/>
            </p:nvSpPr>
            <p:spPr>
              <a:xfrm>
                <a:off x="4676511" y="2219530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9C5ADB3-6E7C-4746-A910-8BC7449AEF4F}"/>
                  </a:ext>
                </a:extLst>
              </p:cNvPr>
              <p:cNvSpPr txBox="1"/>
              <p:nvPr/>
            </p:nvSpPr>
            <p:spPr>
              <a:xfrm>
                <a:off x="1455361" y="3962595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111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54C73B6-4F35-44D2-97B5-8FA35491DD03}"/>
                  </a:ext>
                </a:extLst>
              </p:cNvPr>
              <p:cNvSpPr txBox="1"/>
              <p:nvPr/>
            </p:nvSpPr>
            <p:spPr>
              <a:xfrm>
                <a:off x="2311438" y="3137493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100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645CA47-986A-4207-98D2-671EA6EE9AB9}"/>
                  </a:ext>
                </a:extLst>
              </p:cNvPr>
              <p:cNvSpPr txBox="1"/>
              <p:nvPr/>
            </p:nvSpPr>
            <p:spPr>
              <a:xfrm>
                <a:off x="2568624" y="3969638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000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08D1FC9-AF70-4365-99CF-E4991C6B741F}"/>
                  </a:ext>
                </a:extLst>
              </p:cNvPr>
              <p:cNvSpPr txBox="1"/>
              <p:nvPr/>
            </p:nvSpPr>
            <p:spPr>
              <a:xfrm>
                <a:off x="4239612" y="2344224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976634-1F11-4869-8C90-E8AAC51AFFA4}"/>
                  </a:ext>
                </a:extLst>
              </p:cNvPr>
              <p:cNvSpPr txBox="1"/>
              <p:nvPr/>
            </p:nvSpPr>
            <p:spPr>
              <a:xfrm>
                <a:off x="5337498" y="2344224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000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33F3893-3915-4355-990C-A4A964FAFE63}"/>
                  </a:ext>
                </a:extLst>
              </p:cNvPr>
              <p:cNvSpPr txBox="1"/>
              <p:nvPr/>
            </p:nvSpPr>
            <p:spPr>
              <a:xfrm>
                <a:off x="3431814" y="3137493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000</a:t>
                </a:r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8033C08-1E1B-4B8B-BA94-6BDDB576C21B}"/>
                </a:ext>
              </a:extLst>
            </p:cNvPr>
            <p:cNvCxnSpPr/>
            <p:nvPr/>
          </p:nvCxnSpPr>
          <p:spPr>
            <a:xfrm>
              <a:off x="11767813" y="553141"/>
              <a:ext cx="0" cy="2275347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93C2B0F-18D9-46A7-B424-20E8602D6E1A}"/>
                </a:ext>
              </a:extLst>
            </p:cNvPr>
            <p:cNvCxnSpPr/>
            <p:nvPr/>
          </p:nvCxnSpPr>
          <p:spPr>
            <a:xfrm>
              <a:off x="9360484" y="2909459"/>
              <a:ext cx="0" cy="2275347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3F17C37-100F-4248-94A5-E09D70F4D2CB}"/>
                </a:ext>
              </a:extLst>
            </p:cNvPr>
            <p:cNvCxnSpPr/>
            <p:nvPr/>
          </p:nvCxnSpPr>
          <p:spPr>
            <a:xfrm>
              <a:off x="6041596" y="2828488"/>
              <a:ext cx="0" cy="2275347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Google Shape;57;p13">
            <a:extLst>
              <a:ext uri="{FF2B5EF4-FFF2-40B4-BE49-F238E27FC236}">
                <a16:creationId xmlns:a16="http://schemas.microsoft.com/office/drawing/2014/main" id="{BD96D752-0C46-4460-82D7-152B0A034872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00" name="Content Placeholder 16">
            <a:extLst>
              <a:ext uri="{FF2B5EF4-FFF2-40B4-BE49-F238E27FC236}">
                <a16:creationId xmlns:a16="http://schemas.microsoft.com/office/drawing/2014/main" id="{4484CDA5-82A0-4DA8-A8B4-4D555435E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455" y="1303544"/>
            <a:ext cx="5039359" cy="227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0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4BB25-DD3C-4048-9E3B-ED4855B1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For multi-season occupancy models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8B8181-4F0E-44D6-8472-6110629CE1F4}"/>
              </a:ext>
            </a:extLst>
          </p:cNvPr>
          <p:cNvGrpSpPr/>
          <p:nvPr/>
        </p:nvGrpSpPr>
        <p:grpSpPr>
          <a:xfrm>
            <a:off x="930672" y="2893104"/>
            <a:ext cx="3039155" cy="3247472"/>
            <a:chOff x="4459532" y="1343818"/>
            <a:chExt cx="3039155" cy="3247472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FEF0B625-E867-46E2-8FC4-589B81A68656}"/>
                </a:ext>
              </a:extLst>
            </p:cNvPr>
            <p:cNvSpPr/>
            <p:nvPr/>
          </p:nvSpPr>
          <p:spPr>
            <a:xfrm>
              <a:off x="4536489" y="1343818"/>
              <a:ext cx="2885243" cy="2562357"/>
            </a:xfrm>
            <a:prstGeom prst="triangle">
              <a:avLst/>
            </a:prstGeom>
            <a:noFill/>
            <a:ln w="57150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2EA3543-6FAD-4339-8FA9-FF5E30405FA5}"/>
                    </a:ext>
                  </a:extLst>
                </p:cNvPr>
                <p:cNvSpPr txBox="1"/>
                <p:nvPr/>
              </p:nvSpPr>
              <p:spPr>
                <a:xfrm>
                  <a:off x="5784890" y="1599479"/>
                  <a:ext cx="38844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2EA3543-6FAD-4339-8FA9-FF5E30405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4890" y="1599479"/>
                  <a:ext cx="388440" cy="5539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53EAB1B-5ECB-48E1-A4AB-5E88AC124746}"/>
                    </a:ext>
                  </a:extLst>
                </p:cNvPr>
                <p:cNvSpPr txBox="1"/>
                <p:nvPr/>
              </p:nvSpPr>
              <p:spPr>
                <a:xfrm>
                  <a:off x="4934113" y="3234449"/>
                  <a:ext cx="35907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53EAB1B-5ECB-48E1-A4AB-5E88AC124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113" y="3234449"/>
                  <a:ext cx="359073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08DC1C-BE43-4C44-B5C8-B3C4933772B0}"/>
                    </a:ext>
                  </a:extLst>
                </p:cNvPr>
                <p:cNvSpPr txBox="1"/>
                <p:nvPr/>
              </p:nvSpPr>
              <p:spPr>
                <a:xfrm>
                  <a:off x="5707560" y="3234449"/>
                  <a:ext cx="67807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GB" sz="3600" dirty="0"/>
                    <a:t> …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08DC1C-BE43-4C44-B5C8-B3C4933772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7560" y="3234449"/>
                  <a:ext cx="678071" cy="553998"/>
                </a:xfrm>
                <a:prstGeom prst="rect">
                  <a:avLst/>
                </a:prstGeom>
                <a:blipFill>
                  <a:blip r:embed="rId4"/>
                  <a:stretch>
                    <a:fillRect t="-25275" r="-39286" b="-483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E3CA204-85B8-4124-87FD-F97B9D9C55DB}"/>
                    </a:ext>
                  </a:extLst>
                </p:cNvPr>
                <p:cNvSpPr txBox="1"/>
                <p:nvPr/>
              </p:nvSpPr>
              <p:spPr>
                <a:xfrm>
                  <a:off x="6481007" y="3234449"/>
                  <a:ext cx="825098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sz="3600" b="0" dirty="0"/>
                </a:p>
                <a:p>
                  <a:endParaRPr lang="en-GB" sz="36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E3CA204-85B8-4124-87FD-F97B9D9C55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1007" y="3234449"/>
                  <a:ext cx="825098" cy="11079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F93508DD-7C44-471A-B07F-15EC5CCF9279}"/>
                </a:ext>
              </a:extLst>
            </p:cNvPr>
            <p:cNvSpPr/>
            <p:nvPr/>
          </p:nvSpPr>
          <p:spPr>
            <a:xfrm rot="5400000">
              <a:off x="5881340" y="2544489"/>
              <a:ext cx="195539" cy="3039155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149DDF-1258-4F21-8D2B-9C44E34F5B4B}"/>
                </a:ext>
              </a:extLst>
            </p:cNvPr>
            <p:cNvSpPr txBox="1"/>
            <p:nvPr/>
          </p:nvSpPr>
          <p:spPr>
            <a:xfrm>
              <a:off x="4619858" y="4221958"/>
              <a:ext cx="26413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i="1" dirty="0">
                  <a:solidFill>
                    <a:srgbClr val="7030A0"/>
                  </a:solidFill>
                </a:rPr>
                <a:t>Closed</a:t>
              </a:r>
              <a:r>
                <a:rPr lang="en-GB" dirty="0"/>
                <a:t> at the species level</a:t>
              </a:r>
            </a:p>
          </p:txBody>
        </p:sp>
      </p:grpSp>
      <p:sp>
        <p:nvSpPr>
          <p:cNvPr id="12" name="Google Shape;84;p16">
            <a:extLst>
              <a:ext uri="{FF2B5EF4-FFF2-40B4-BE49-F238E27FC236}">
                <a16:creationId xmlns:a16="http://schemas.microsoft.com/office/drawing/2014/main" id="{8E7B12E9-E05C-4A2E-8838-57E303C8D9A3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63DFA5C-0CF4-4314-B348-496CA6AB18A6}"/>
              </a:ext>
            </a:extLst>
          </p:cNvPr>
          <p:cNvGrpSpPr/>
          <p:nvPr/>
        </p:nvGrpSpPr>
        <p:grpSpPr>
          <a:xfrm>
            <a:off x="4367451" y="2893104"/>
            <a:ext cx="3039155" cy="3247472"/>
            <a:chOff x="4459532" y="1343818"/>
            <a:chExt cx="3039155" cy="3247472"/>
          </a:xfrm>
        </p:grpSpPr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67588AE4-640A-4286-B809-E9DAA59FF737}"/>
                </a:ext>
              </a:extLst>
            </p:cNvPr>
            <p:cNvSpPr/>
            <p:nvPr/>
          </p:nvSpPr>
          <p:spPr>
            <a:xfrm>
              <a:off x="4536489" y="1343818"/>
              <a:ext cx="2885243" cy="2562357"/>
            </a:xfrm>
            <a:prstGeom prst="triangle">
              <a:avLst/>
            </a:prstGeom>
            <a:noFill/>
            <a:ln w="57150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1EC1392-0785-4A2B-BB69-58AA535298E3}"/>
                    </a:ext>
                  </a:extLst>
                </p:cNvPr>
                <p:cNvSpPr txBox="1"/>
                <p:nvPr/>
              </p:nvSpPr>
              <p:spPr>
                <a:xfrm>
                  <a:off x="5784890" y="1599479"/>
                  <a:ext cx="38844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1EC1392-0785-4A2B-BB69-58AA535298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4890" y="1599479"/>
                  <a:ext cx="388440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B6FFF7E-23EE-4EBD-A802-42987CF546FB}"/>
                    </a:ext>
                  </a:extLst>
                </p:cNvPr>
                <p:cNvSpPr txBox="1"/>
                <p:nvPr/>
              </p:nvSpPr>
              <p:spPr>
                <a:xfrm>
                  <a:off x="4934113" y="3234449"/>
                  <a:ext cx="35907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B6FFF7E-23EE-4EBD-A802-42987CF54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113" y="3234449"/>
                  <a:ext cx="359073" cy="5539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DEDC1BE-9FA8-4F38-AE09-D88985227B6E}"/>
                    </a:ext>
                  </a:extLst>
                </p:cNvPr>
                <p:cNvSpPr txBox="1"/>
                <p:nvPr/>
              </p:nvSpPr>
              <p:spPr>
                <a:xfrm>
                  <a:off x="5707560" y="3234449"/>
                  <a:ext cx="67807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GB" sz="3600" dirty="0"/>
                    <a:t> …</a:t>
                  </a: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DEDC1BE-9FA8-4F38-AE09-D88985227B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7560" y="3234449"/>
                  <a:ext cx="678071" cy="553998"/>
                </a:xfrm>
                <a:prstGeom prst="rect">
                  <a:avLst/>
                </a:prstGeom>
                <a:blipFill>
                  <a:blip r:embed="rId8"/>
                  <a:stretch>
                    <a:fillRect t="-25275" r="-40541" b="-483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0263FD7-0A05-4A3E-A683-43A9F4213FCC}"/>
                    </a:ext>
                  </a:extLst>
                </p:cNvPr>
                <p:cNvSpPr txBox="1"/>
                <p:nvPr/>
              </p:nvSpPr>
              <p:spPr>
                <a:xfrm>
                  <a:off x="6481007" y="3234449"/>
                  <a:ext cx="825098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sz="3600" b="0" dirty="0"/>
                </a:p>
                <a:p>
                  <a:endParaRPr lang="en-GB" sz="36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0263FD7-0A05-4A3E-A683-43A9F4213F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1007" y="3234449"/>
                  <a:ext cx="825098" cy="110799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ight Brace 50">
              <a:extLst>
                <a:ext uri="{FF2B5EF4-FFF2-40B4-BE49-F238E27FC236}">
                  <a16:creationId xmlns:a16="http://schemas.microsoft.com/office/drawing/2014/main" id="{49F34FBB-C18C-44BC-A7F1-72E7A2C031EF}"/>
                </a:ext>
              </a:extLst>
            </p:cNvPr>
            <p:cNvSpPr/>
            <p:nvPr/>
          </p:nvSpPr>
          <p:spPr>
            <a:xfrm rot="5400000">
              <a:off x="5881340" y="2544489"/>
              <a:ext cx="195539" cy="3039155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5CAF2F4-4551-4D97-B7DF-F435C42AC702}"/>
                </a:ext>
              </a:extLst>
            </p:cNvPr>
            <p:cNvSpPr txBox="1"/>
            <p:nvPr/>
          </p:nvSpPr>
          <p:spPr>
            <a:xfrm>
              <a:off x="4619858" y="4221958"/>
              <a:ext cx="26413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i="1" dirty="0">
                  <a:solidFill>
                    <a:srgbClr val="7030A0"/>
                  </a:solidFill>
                </a:rPr>
                <a:t>Closed</a:t>
              </a:r>
              <a:r>
                <a:rPr lang="en-GB" dirty="0"/>
                <a:t> at the species level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E702849-A3E7-43CF-83EB-AE3F03885354}"/>
              </a:ext>
            </a:extLst>
          </p:cNvPr>
          <p:cNvGrpSpPr/>
          <p:nvPr/>
        </p:nvGrpSpPr>
        <p:grpSpPr>
          <a:xfrm>
            <a:off x="7820980" y="2893104"/>
            <a:ext cx="3039155" cy="3247472"/>
            <a:chOff x="4459532" y="1343818"/>
            <a:chExt cx="3039155" cy="3247472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DEEF1BC7-A99C-474E-B6C6-9EDD74BC0356}"/>
                </a:ext>
              </a:extLst>
            </p:cNvPr>
            <p:cNvSpPr/>
            <p:nvPr/>
          </p:nvSpPr>
          <p:spPr>
            <a:xfrm>
              <a:off x="4536489" y="1343818"/>
              <a:ext cx="2885243" cy="2562357"/>
            </a:xfrm>
            <a:prstGeom prst="triangle">
              <a:avLst/>
            </a:prstGeom>
            <a:noFill/>
            <a:ln w="57150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C11DEAC-7FFA-4237-B0AC-144BD9D6D737}"/>
                    </a:ext>
                  </a:extLst>
                </p:cNvPr>
                <p:cNvSpPr txBox="1"/>
                <p:nvPr/>
              </p:nvSpPr>
              <p:spPr>
                <a:xfrm>
                  <a:off x="5784890" y="1599479"/>
                  <a:ext cx="38844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C11DEAC-7FFA-4237-B0AC-144BD9D6D7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4890" y="1599479"/>
                  <a:ext cx="388440" cy="5539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40E408D-FE11-426E-B80F-C0FFBBF3FABF}"/>
                    </a:ext>
                  </a:extLst>
                </p:cNvPr>
                <p:cNvSpPr txBox="1"/>
                <p:nvPr/>
              </p:nvSpPr>
              <p:spPr>
                <a:xfrm>
                  <a:off x="4934113" y="3234449"/>
                  <a:ext cx="35907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40E408D-FE11-426E-B80F-C0FFBBF3F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113" y="3234449"/>
                  <a:ext cx="359073" cy="5539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2A9619D-5CB9-44E0-BB56-DC7C269358B1}"/>
                    </a:ext>
                  </a:extLst>
                </p:cNvPr>
                <p:cNvSpPr txBox="1"/>
                <p:nvPr/>
              </p:nvSpPr>
              <p:spPr>
                <a:xfrm>
                  <a:off x="5707560" y="3234449"/>
                  <a:ext cx="67807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GB" sz="3600" dirty="0"/>
                    <a:t> …</a:t>
                  </a: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2A9619D-5CB9-44E0-BB56-DC7C269358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7560" y="3234449"/>
                  <a:ext cx="678071" cy="553998"/>
                </a:xfrm>
                <a:prstGeom prst="rect">
                  <a:avLst/>
                </a:prstGeom>
                <a:blipFill>
                  <a:blip r:embed="rId12"/>
                  <a:stretch>
                    <a:fillRect t="-25275" r="-39640" b="-483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0AB269F-6ED2-42D6-800B-DD9A07C74069}"/>
                    </a:ext>
                  </a:extLst>
                </p:cNvPr>
                <p:cNvSpPr txBox="1"/>
                <p:nvPr/>
              </p:nvSpPr>
              <p:spPr>
                <a:xfrm>
                  <a:off x="6481007" y="3234449"/>
                  <a:ext cx="825098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sz="3600" b="0" dirty="0"/>
                </a:p>
                <a:p>
                  <a:endParaRPr lang="en-GB" sz="3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0AB269F-6ED2-42D6-800B-DD9A07C740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1007" y="3234449"/>
                  <a:ext cx="825098" cy="110799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Right Brace 58">
              <a:extLst>
                <a:ext uri="{FF2B5EF4-FFF2-40B4-BE49-F238E27FC236}">
                  <a16:creationId xmlns:a16="http://schemas.microsoft.com/office/drawing/2014/main" id="{4933B51D-35D0-4E1F-B90A-714EB2CA50CE}"/>
                </a:ext>
              </a:extLst>
            </p:cNvPr>
            <p:cNvSpPr/>
            <p:nvPr/>
          </p:nvSpPr>
          <p:spPr>
            <a:xfrm rot="5400000">
              <a:off x="5881340" y="2544489"/>
              <a:ext cx="195539" cy="3039155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DB8F8F1-F596-4DBC-897F-C19C8D36039F}"/>
                </a:ext>
              </a:extLst>
            </p:cNvPr>
            <p:cNvSpPr txBox="1"/>
            <p:nvPr/>
          </p:nvSpPr>
          <p:spPr>
            <a:xfrm>
              <a:off x="4619858" y="4221958"/>
              <a:ext cx="26413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i="1" dirty="0">
                  <a:solidFill>
                    <a:srgbClr val="7030A0"/>
                  </a:solidFill>
                </a:rPr>
                <a:t>Closed</a:t>
              </a:r>
              <a:r>
                <a:rPr lang="en-GB" dirty="0"/>
                <a:t> at the species level</a:t>
              </a:r>
            </a:p>
          </p:txBody>
        </p:sp>
      </p:grp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96D9AC6-8D2F-4F91-927C-4052058EBBB7}"/>
              </a:ext>
            </a:extLst>
          </p:cNvPr>
          <p:cNvCxnSpPr>
            <a:stCxn id="4" idx="0"/>
            <a:endCxn id="45" idx="0"/>
          </p:cNvCxnSpPr>
          <p:nvPr/>
        </p:nvCxnSpPr>
        <p:spPr>
          <a:xfrm rot="5400000" flipH="1" flipV="1">
            <a:off x="4168640" y="1174715"/>
            <a:ext cx="12700" cy="3436779"/>
          </a:xfrm>
          <a:prstGeom prst="curvedConnector3">
            <a:avLst>
              <a:gd name="adj1" fmla="val 640465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E26DF7C8-E945-4AB2-9C81-FB9D1C45B488}"/>
              </a:ext>
            </a:extLst>
          </p:cNvPr>
          <p:cNvCxnSpPr/>
          <p:nvPr/>
        </p:nvCxnSpPr>
        <p:spPr>
          <a:xfrm rot="5400000" flipH="1" flipV="1">
            <a:off x="7615817" y="1144654"/>
            <a:ext cx="12700" cy="3436779"/>
          </a:xfrm>
          <a:prstGeom prst="curvedConnector3">
            <a:avLst>
              <a:gd name="adj1" fmla="val 6404654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Brace 61">
            <a:extLst>
              <a:ext uri="{FF2B5EF4-FFF2-40B4-BE49-F238E27FC236}">
                <a16:creationId xmlns:a16="http://schemas.microsoft.com/office/drawing/2014/main" id="{8406F0A2-6A15-4831-A01D-FE6C26C0BECE}"/>
              </a:ext>
            </a:extLst>
          </p:cNvPr>
          <p:cNvSpPr/>
          <p:nvPr/>
        </p:nvSpPr>
        <p:spPr>
          <a:xfrm rot="16200000">
            <a:off x="4025041" y="216213"/>
            <a:ext cx="187316" cy="34908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3C5683-41C7-4513-A7B8-CA81F1406422}"/>
              </a:ext>
            </a:extLst>
          </p:cNvPr>
          <p:cNvSpPr txBox="1"/>
          <p:nvPr/>
        </p:nvSpPr>
        <p:spPr>
          <a:xfrm>
            <a:off x="2774263" y="1415367"/>
            <a:ext cx="25275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7030A0"/>
                </a:solidFill>
              </a:rPr>
              <a:t>Open</a:t>
            </a:r>
            <a:r>
              <a:rPr lang="en-GB" dirty="0"/>
              <a:t> at the species level</a:t>
            </a:r>
          </a:p>
        </p:txBody>
      </p:sp>
      <p:sp>
        <p:nvSpPr>
          <p:cNvPr id="64" name="Right Brace 63">
            <a:extLst>
              <a:ext uri="{FF2B5EF4-FFF2-40B4-BE49-F238E27FC236}">
                <a16:creationId xmlns:a16="http://schemas.microsoft.com/office/drawing/2014/main" id="{C394B66C-DE99-4F9D-BAE8-1411561685F5}"/>
              </a:ext>
            </a:extLst>
          </p:cNvPr>
          <p:cNvSpPr/>
          <p:nvPr/>
        </p:nvSpPr>
        <p:spPr>
          <a:xfrm rot="16200000">
            <a:off x="7578678" y="209082"/>
            <a:ext cx="187316" cy="349080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7B9785-4E55-4A2E-AAD9-C62D1BF69DB6}"/>
              </a:ext>
            </a:extLst>
          </p:cNvPr>
          <p:cNvSpPr txBox="1"/>
          <p:nvPr/>
        </p:nvSpPr>
        <p:spPr>
          <a:xfrm>
            <a:off x="6288223" y="1418867"/>
            <a:ext cx="25275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7030A0"/>
                </a:solidFill>
              </a:rPr>
              <a:t>Open</a:t>
            </a:r>
            <a:r>
              <a:rPr lang="en-GB" dirty="0"/>
              <a:t> at the species level</a:t>
            </a:r>
          </a:p>
        </p:txBody>
      </p:sp>
    </p:spTree>
    <p:extLst>
      <p:ext uri="{BB962C8B-B14F-4D97-AF65-F5344CB8AC3E}">
        <p14:creationId xmlns:p14="http://schemas.microsoft.com/office/powerpoint/2010/main" val="213082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4BB25-DD3C-4048-9E3B-ED4855B1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For multi-season occupancy models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8B8181-4F0E-44D6-8472-6110629CE1F4}"/>
              </a:ext>
            </a:extLst>
          </p:cNvPr>
          <p:cNvGrpSpPr/>
          <p:nvPr/>
        </p:nvGrpSpPr>
        <p:grpSpPr>
          <a:xfrm>
            <a:off x="930672" y="2893104"/>
            <a:ext cx="3039155" cy="3247472"/>
            <a:chOff x="4459532" y="1343818"/>
            <a:chExt cx="3039155" cy="3247472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FEF0B625-E867-46E2-8FC4-589B81A68656}"/>
                </a:ext>
              </a:extLst>
            </p:cNvPr>
            <p:cNvSpPr/>
            <p:nvPr/>
          </p:nvSpPr>
          <p:spPr>
            <a:xfrm>
              <a:off x="4536489" y="1343818"/>
              <a:ext cx="2885243" cy="2562357"/>
            </a:xfrm>
            <a:prstGeom prst="triangle">
              <a:avLst/>
            </a:prstGeom>
            <a:noFill/>
            <a:ln w="57150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2EA3543-6FAD-4339-8FA9-FF5E30405FA5}"/>
                    </a:ext>
                  </a:extLst>
                </p:cNvPr>
                <p:cNvSpPr txBox="1"/>
                <p:nvPr/>
              </p:nvSpPr>
              <p:spPr>
                <a:xfrm>
                  <a:off x="5784890" y="1599479"/>
                  <a:ext cx="38844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2EA3543-6FAD-4339-8FA9-FF5E30405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4890" y="1599479"/>
                  <a:ext cx="388440" cy="5539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53EAB1B-5ECB-48E1-A4AB-5E88AC124746}"/>
                    </a:ext>
                  </a:extLst>
                </p:cNvPr>
                <p:cNvSpPr txBox="1"/>
                <p:nvPr/>
              </p:nvSpPr>
              <p:spPr>
                <a:xfrm>
                  <a:off x="4934113" y="3234449"/>
                  <a:ext cx="35907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53EAB1B-5ECB-48E1-A4AB-5E88AC124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113" y="3234449"/>
                  <a:ext cx="359073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08DC1C-BE43-4C44-B5C8-B3C4933772B0}"/>
                    </a:ext>
                  </a:extLst>
                </p:cNvPr>
                <p:cNvSpPr txBox="1"/>
                <p:nvPr/>
              </p:nvSpPr>
              <p:spPr>
                <a:xfrm>
                  <a:off x="5707560" y="3234449"/>
                  <a:ext cx="67807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GB" sz="3600" dirty="0"/>
                    <a:t> …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08DC1C-BE43-4C44-B5C8-B3C4933772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7560" y="3234449"/>
                  <a:ext cx="678071" cy="553998"/>
                </a:xfrm>
                <a:prstGeom prst="rect">
                  <a:avLst/>
                </a:prstGeom>
                <a:blipFill>
                  <a:blip r:embed="rId4"/>
                  <a:stretch>
                    <a:fillRect t="-25275" r="-39286" b="-483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E3CA204-85B8-4124-87FD-F97B9D9C55DB}"/>
                    </a:ext>
                  </a:extLst>
                </p:cNvPr>
                <p:cNvSpPr txBox="1"/>
                <p:nvPr/>
              </p:nvSpPr>
              <p:spPr>
                <a:xfrm>
                  <a:off x="6481007" y="3234449"/>
                  <a:ext cx="825098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sz="3600" b="0" dirty="0"/>
                </a:p>
                <a:p>
                  <a:endParaRPr lang="en-GB" sz="36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E3CA204-85B8-4124-87FD-F97B9D9C55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1007" y="3234449"/>
                  <a:ext cx="825098" cy="11079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F93508DD-7C44-471A-B07F-15EC5CCF9279}"/>
                </a:ext>
              </a:extLst>
            </p:cNvPr>
            <p:cNvSpPr/>
            <p:nvPr/>
          </p:nvSpPr>
          <p:spPr>
            <a:xfrm rot="5400000">
              <a:off x="5881340" y="2544489"/>
              <a:ext cx="195539" cy="3039155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149DDF-1258-4F21-8D2B-9C44E34F5B4B}"/>
                </a:ext>
              </a:extLst>
            </p:cNvPr>
            <p:cNvSpPr txBox="1"/>
            <p:nvPr/>
          </p:nvSpPr>
          <p:spPr>
            <a:xfrm>
              <a:off x="4619858" y="4221958"/>
              <a:ext cx="26413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i="1" dirty="0">
                  <a:solidFill>
                    <a:srgbClr val="7030A0"/>
                  </a:solidFill>
                </a:rPr>
                <a:t>Closed</a:t>
              </a:r>
              <a:r>
                <a:rPr lang="en-GB" dirty="0"/>
                <a:t> at the species level</a:t>
              </a:r>
            </a:p>
          </p:txBody>
        </p:sp>
      </p:grpSp>
      <p:sp>
        <p:nvSpPr>
          <p:cNvPr id="12" name="Google Shape;84;p16">
            <a:extLst>
              <a:ext uri="{FF2B5EF4-FFF2-40B4-BE49-F238E27FC236}">
                <a16:creationId xmlns:a16="http://schemas.microsoft.com/office/drawing/2014/main" id="{8E7B12E9-E05C-4A2E-8838-57E303C8D9A3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63DFA5C-0CF4-4314-B348-496CA6AB18A6}"/>
              </a:ext>
            </a:extLst>
          </p:cNvPr>
          <p:cNvGrpSpPr/>
          <p:nvPr/>
        </p:nvGrpSpPr>
        <p:grpSpPr>
          <a:xfrm>
            <a:off x="4367451" y="2893104"/>
            <a:ext cx="3039155" cy="3247472"/>
            <a:chOff x="4459532" y="1343818"/>
            <a:chExt cx="3039155" cy="3247472"/>
          </a:xfrm>
        </p:grpSpPr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67588AE4-640A-4286-B809-E9DAA59FF737}"/>
                </a:ext>
              </a:extLst>
            </p:cNvPr>
            <p:cNvSpPr/>
            <p:nvPr/>
          </p:nvSpPr>
          <p:spPr>
            <a:xfrm>
              <a:off x="4536489" y="1343818"/>
              <a:ext cx="2885243" cy="2562357"/>
            </a:xfrm>
            <a:prstGeom prst="triangle">
              <a:avLst/>
            </a:prstGeom>
            <a:noFill/>
            <a:ln w="57150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1EC1392-0785-4A2B-BB69-58AA535298E3}"/>
                    </a:ext>
                  </a:extLst>
                </p:cNvPr>
                <p:cNvSpPr txBox="1"/>
                <p:nvPr/>
              </p:nvSpPr>
              <p:spPr>
                <a:xfrm>
                  <a:off x="5784890" y="1599479"/>
                  <a:ext cx="38844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1EC1392-0785-4A2B-BB69-58AA535298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4890" y="1599479"/>
                  <a:ext cx="388440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B6FFF7E-23EE-4EBD-A802-42987CF546FB}"/>
                    </a:ext>
                  </a:extLst>
                </p:cNvPr>
                <p:cNvSpPr txBox="1"/>
                <p:nvPr/>
              </p:nvSpPr>
              <p:spPr>
                <a:xfrm>
                  <a:off x="4934113" y="3234449"/>
                  <a:ext cx="35907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B6FFF7E-23EE-4EBD-A802-42987CF54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113" y="3234449"/>
                  <a:ext cx="359073" cy="5539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DEDC1BE-9FA8-4F38-AE09-D88985227B6E}"/>
                    </a:ext>
                  </a:extLst>
                </p:cNvPr>
                <p:cNvSpPr txBox="1"/>
                <p:nvPr/>
              </p:nvSpPr>
              <p:spPr>
                <a:xfrm>
                  <a:off x="5707560" y="3234449"/>
                  <a:ext cx="67807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GB" sz="3600" dirty="0"/>
                    <a:t> …</a:t>
                  </a: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DEDC1BE-9FA8-4F38-AE09-D88985227B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7560" y="3234449"/>
                  <a:ext cx="678071" cy="553998"/>
                </a:xfrm>
                <a:prstGeom prst="rect">
                  <a:avLst/>
                </a:prstGeom>
                <a:blipFill>
                  <a:blip r:embed="rId8"/>
                  <a:stretch>
                    <a:fillRect t="-25275" r="-40541" b="-483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0263FD7-0A05-4A3E-A683-43A9F4213FCC}"/>
                    </a:ext>
                  </a:extLst>
                </p:cNvPr>
                <p:cNvSpPr txBox="1"/>
                <p:nvPr/>
              </p:nvSpPr>
              <p:spPr>
                <a:xfrm>
                  <a:off x="6481007" y="3234449"/>
                  <a:ext cx="825098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sz="3600" b="0" dirty="0"/>
                </a:p>
                <a:p>
                  <a:endParaRPr lang="en-GB" sz="36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0263FD7-0A05-4A3E-A683-43A9F4213F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1007" y="3234449"/>
                  <a:ext cx="825098" cy="110799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ight Brace 50">
              <a:extLst>
                <a:ext uri="{FF2B5EF4-FFF2-40B4-BE49-F238E27FC236}">
                  <a16:creationId xmlns:a16="http://schemas.microsoft.com/office/drawing/2014/main" id="{49F34FBB-C18C-44BC-A7F1-72E7A2C031EF}"/>
                </a:ext>
              </a:extLst>
            </p:cNvPr>
            <p:cNvSpPr/>
            <p:nvPr/>
          </p:nvSpPr>
          <p:spPr>
            <a:xfrm rot="5400000">
              <a:off x="5881340" y="2544489"/>
              <a:ext cx="195539" cy="3039155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5CAF2F4-4551-4D97-B7DF-F435C42AC702}"/>
                </a:ext>
              </a:extLst>
            </p:cNvPr>
            <p:cNvSpPr txBox="1"/>
            <p:nvPr/>
          </p:nvSpPr>
          <p:spPr>
            <a:xfrm>
              <a:off x="4619858" y="4221958"/>
              <a:ext cx="26413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i="1" dirty="0">
                  <a:solidFill>
                    <a:srgbClr val="7030A0"/>
                  </a:solidFill>
                </a:rPr>
                <a:t>Closed</a:t>
              </a:r>
              <a:r>
                <a:rPr lang="en-GB" dirty="0"/>
                <a:t> at the species level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E702849-A3E7-43CF-83EB-AE3F03885354}"/>
              </a:ext>
            </a:extLst>
          </p:cNvPr>
          <p:cNvGrpSpPr/>
          <p:nvPr/>
        </p:nvGrpSpPr>
        <p:grpSpPr>
          <a:xfrm>
            <a:off x="7820980" y="2893104"/>
            <a:ext cx="3039155" cy="3247472"/>
            <a:chOff x="4459532" y="1343818"/>
            <a:chExt cx="3039155" cy="3247472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DEEF1BC7-A99C-474E-B6C6-9EDD74BC0356}"/>
                </a:ext>
              </a:extLst>
            </p:cNvPr>
            <p:cNvSpPr/>
            <p:nvPr/>
          </p:nvSpPr>
          <p:spPr>
            <a:xfrm>
              <a:off x="4536489" y="1343818"/>
              <a:ext cx="2885243" cy="2562357"/>
            </a:xfrm>
            <a:prstGeom prst="triangle">
              <a:avLst/>
            </a:prstGeom>
            <a:noFill/>
            <a:ln w="57150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C11DEAC-7FFA-4237-B0AC-144BD9D6D737}"/>
                    </a:ext>
                  </a:extLst>
                </p:cNvPr>
                <p:cNvSpPr txBox="1"/>
                <p:nvPr/>
              </p:nvSpPr>
              <p:spPr>
                <a:xfrm>
                  <a:off x="5784890" y="1599479"/>
                  <a:ext cx="38844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C11DEAC-7FFA-4237-B0AC-144BD9D6D7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4890" y="1599479"/>
                  <a:ext cx="388440" cy="5539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40E408D-FE11-426E-B80F-C0FFBBF3FABF}"/>
                    </a:ext>
                  </a:extLst>
                </p:cNvPr>
                <p:cNvSpPr txBox="1"/>
                <p:nvPr/>
              </p:nvSpPr>
              <p:spPr>
                <a:xfrm>
                  <a:off x="4934113" y="3234449"/>
                  <a:ext cx="35907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40E408D-FE11-426E-B80F-C0FFBBF3F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113" y="3234449"/>
                  <a:ext cx="359073" cy="5539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2A9619D-5CB9-44E0-BB56-DC7C269358B1}"/>
                    </a:ext>
                  </a:extLst>
                </p:cNvPr>
                <p:cNvSpPr txBox="1"/>
                <p:nvPr/>
              </p:nvSpPr>
              <p:spPr>
                <a:xfrm>
                  <a:off x="5707560" y="3234449"/>
                  <a:ext cx="67807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GB" sz="3600" dirty="0"/>
                    <a:t> …</a:t>
                  </a: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2A9619D-5CB9-44E0-BB56-DC7C269358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7560" y="3234449"/>
                  <a:ext cx="678071" cy="553998"/>
                </a:xfrm>
                <a:prstGeom prst="rect">
                  <a:avLst/>
                </a:prstGeom>
                <a:blipFill>
                  <a:blip r:embed="rId12"/>
                  <a:stretch>
                    <a:fillRect t="-25275" r="-39640" b="-483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0AB269F-6ED2-42D6-800B-DD9A07C74069}"/>
                    </a:ext>
                  </a:extLst>
                </p:cNvPr>
                <p:cNvSpPr txBox="1"/>
                <p:nvPr/>
              </p:nvSpPr>
              <p:spPr>
                <a:xfrm>
                  <a:off x="6481007" y="3234449"/>
                  <a:ext cx="825098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sz="3600" b="0" dirty="0"/>
                </a:p>
                <a:p>
                  <a:endParaRPr lang="en-GB" sz="3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0AB269F-6ED2-42D6-800B-DD9A07C740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1007" y="3234449"/>
                  <a:ext cx="825098" cy="110799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Right Brace 58">
              <a:extLst>
                <a:ext uri="{FF2B5EF4-FFF2-40B4-BE49-F238E27FC236}">
                  <a16:creationId xmlns:a16="http://schemas.microsoft.com/office/drawing/2014/main" id="{4933B51D-35D0-4E1F-B90A-714EB2CA50CE}"/>
                </a:ext>
              </a:extLst>
            </p:cNvPr>
            <p:cNvSpPr/>
            <p:nvPr/>
          </p:nvSpPr>
          <p:spPr>
            <a:xfrm rot="5400000">
              <a:off x="5881340" y="2544489"/>
              <a:ext cx="195539" cy="3039155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DB8F8F1-F596-4DBC-897F-C19C8D36039F}"/>
                </a:ext>
              </a:extLst>
            </p:cNvPr>
            <p:cNvSpPr txBox="1"/>
            <p:nvPr/>
          </p:nvSpPr>
          <p:spPr>
            <a:xfrm>
              <a:off x="4619858" y="4221958"/>
              <a:ext cx="26413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i="1" dirty="0">
                  <a:solidFill>
                    <a:srgbClr val="7030A0"/>
                  </a:solidFill>
                </a:rPr>
                <a:t>Closed</a:t>
              </a:r>
              <a:r>
                <a:rPr lang="en-GB" dirty="0"/>
                <a:t> at the species level</a:t>
              </a:r>
            </a:p>
          </p:txBody>
        </p:sp>
      </p:grp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96D9AC6-8D2F-4F91-927C-4052058EBBB7}"/>
              </a:ext>
            </a:extLst>
          </p:cNvPr>
          <p:cNvCxnSpPr>
            <a:stCxn id="4" idx="0"/>
            <a:endCxn id="45" idx="0"/>
          </p:cNvCxnSpPr>
          <p:nvPr/>
        </p:nvCxnSpPr>
        <p:spPr>
          <a:xfrm rot="5400000" flipH="1" flipV="1">
            <a:off x="4168640" y="1174715"/>
            <a:ext cx="12700" cy="3436779"/>
          </a:xfrm>
          <a:prstGeom prst="curvedConnector3">
            <a:avLst>
              <a:gd name="adj1" fmla="val 640465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E26DF7C8-E945-4AB2-9C81-FB9D1C45B488}"/>
              </a:ext>
            </a:extLst>
          </p:cNvPr>
          <p:cNvCxnSpPr/>
          <p:nvPr/>
        </p:nvCxnSpPr>
        <p:spPr>
          <a:xfrm rot="5400000" flipH="1" flipV="1">
            <a:off x="7615817" y="1144654"/>
            <a:ext cx="12700" cy="3436779"/>
          </a:xfrm>
          <a:prstGeom prst="curvedConnector3">
            <a:avLst>
              <a:gd name="adj1" fmla="val 6404654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6DAA6F6-6AE9-4508-B8B4-FA3D35F4507A}"/>
              </a:ext>
            </a:extLst>
          </p:cNvPr>
          <p:cNvSpPr txBox="1"/>
          <p:nvPr/>
        </p:nvSpPr>
        <p:spPr>
          <a:xfrm>
            <a:off x="3383491" y="1656060"/>
            <a:ext cx="1458541" cy="3693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Colonisation?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5717B4-4679-4CC8-992E-215F944E24CA}"/>
              </a:ext>
            </a:extLst>
          </p:cNvPr>
          <p:cNvSpPr txBox="1"/>
          <p:nvPr/>
        </p:nvSpPr>
        <p:spPr>
          <a:xfrm>
            <a:off x="3499099" y="2277469"/>
            <a:ext cx="1227324" cy="3693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Extinction?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978798-7ABB-4DAF-B69C-94F7E1A9E212}"/>
              </a:ext>
            </a:extLst>
          </p:cNvPr>
          <p:cNvSpPr txBox="1"/>
          <p:nvPr/>
        </p:nvSpPr>
        <p:spPr>
          <a:xfrm>
            <a:off x="6854540" y="1617107"/>
            <a:ext cx="1458541" cy="3693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Colonisation?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2B2EAD-2634-4049-BA00-AFAC91A2B1EA}"/>
              </a:ext>
            </a:extLst>
          </p:cNvPr>
          <p:cNvSpPr txBox="1"/>
          <p:nvPr/>
        </p:nvSpPr>
        <p:spPr>
          <a:xfrm>
            <a:off x="6970148" y="2238516"/>
            <a:ext cx="1227324" cy="3693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Extinction?</a:t>
            </a:r>
          </a:p>
        </p:txBody>
      </p:sp>
    </p:spTree>
    <p:extLst>
      <p:ext uri="{BB962C8B-B14F-4D97-AF65-F5344CB8AC3E}">
        <p14:creationId xmlns:p14="http://schemas.microsoft.com/office/powerpoint/2010/main" val="2943591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6F627DC-7A64-4562-BF00-9918C1BEA34F}"/>
              </a:ext>
            </a:extLst>
          </p:cNvPr>
          <p:cNvGrpSpPr/>
          <p:nvPr/>
        </p:nvGrpSpPr>
        <p:grpSpPr>
          <a:xfrm>
            <a:off x="359356" y="1963725"/>
            <a:ext cx="5726578" cy="4631665"/>
            <a:chOff x="6041596" y="553141"/>
            <a:chExt cx="5726578" cy="4631665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11F42111-D9FD-463D-B411-4E38A3C41A6C}"/>
                </a:ext>
              </a:extLst>
            </p:cNvPr>
            <p:cNvGrpSpPr/>
            <p:nvPr/>
          </p:nvGrpSpPr>
          <p:grpSpPr>
            <a:xfrm>
              <a:off x="6041957" y="2891703"/>
              <a:ext cx="5726217" cy="2275349"/>
              <a:chOff x="3858826" y="4154304"/>
              <a:chExt cx="5726217" cy="2275349"/>
            </a:xfrm>
          </p:grpSpPr>
          <p:sp>
            <p:nvSpPr>
              <p:cNvPr id="135" name="Parallelogram 134">
                <a:extLst>
                  <a:ext uri="{FF2B5EF4-FFF2-40B4-BE49-F238E27FC236}">
                    <a16:creationId xmlns:a16="http://schemas.microsoft.com/office/drawing/2014/main" id="{3328F6F5-11C9-4757-97F7-0AD4BBEAD9D4}"/>
                  </a:ext>
                </a:extLst>
              </p:cNvPr>
              <p:cNvSpPr/>
              <p:nvPr/>
            </p:nvSpPr>
            <p:spPr>
              <a:xfrm>
                <a:off x="3858826" y="5671204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Parallelogram 135">
                <a:extLst>
                  <a:ext uri="{FF2B5EF4-FFF2-40B4-BE49-F238E27FC236}">
                    <a16:creationId xmlns:a16="http://schemas.microsoft.com/office/drawing/2014/main" id="{DAE50947-E9A4-44F4-B1ED-AF2E0565D523}"/>
                  </a:ext>
                </a:extLst>
              </p:cNvPr>
              <p:cNvSpPr/>
              <p:nvPr/>
            </p:nvSpPr>
            <p:spPr>
              <a:xfrm>
                <a:off x="4975762" y="5671203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Parallelogram 136">
                <a:extLst>
                  <a:ext uri="{FF2B5EF4-FFF2-40B4-BE49-F238E27FC236}">
                    <a16:creationId xmlns:a16="http://schemas.microsoft.com/office/drawing/2014/main" id="{3F0FB099-1277-45BF-B03F-459559D55470}"/>
                  </a:ext>
                </a:extLst>
              </p:cNvPr>
              <p:cNvSpPr/>
              <p:nvPr/>
            </p:nvSpPr>
            <p:spPr>
              <a:xfrm>
                <a:off x="6092698" y="5671202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8" name="Parallelogram 137">
                <a:extLst>
                  <a:ext uri="{FF2B5EF4-FFF2-40B4-BE49-F238E27FC236}">
                    <a16:creationId xmlns:a16="http://schemas.microsoft.com/office/drawing/2014/main" id="{32BB95AE-4D6D-4918-BD00-5F0F838CD439}"/>
                  </a:ext>
                </a:extLst>
              </p:cNvPr>
              <p:cNvSpPr/>
              <p:nvPr/>
            </p:nvSpPr>
            <p:spPr>
              <a:xfrm>
                <a:off x="4657461" y="4912754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9" name="Parallelogram 138">
                <a:extLst>
                  <a:ext uri="{FF2B5EF4-FFF2-40B4-BE49-F238E27FC236}">
                    <a16:creationId xmlns:a16="http://schemas.microsoft.com/office/drawing/2014/main" id="{08BF86DC-60BC-4E61-8C7C-1FCFB46D60D9}"/>
                  </a:ext>
                </a:extLst>
              </p:cNvPr>
              <p:cNvSpPr/>
              <p:nvPr/>
            </p:nvSpPr>
            <p:spPr>
              <a:xfrm>
                <a:off x="5774397" y="4912753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0" name="Parallelogram 139">
                <a:extLst>
                  <a:ext uri="{FF2B5EF4-FFF2-40B4-BE49-F238E27FC236}">
                    <a16:creationId xmlns:a16="http://schemas.microsoft.com/office/drawing/2014/main" id="{D2A1D6FE-6EC2-4A8A-ACFB-207A0A3B958B}"/>
                  </a:ext>
                </a:extLst>
              </p:cNvPr>
              <p:cNvSpPr/>
              <p:nvPr/>
            </p:nvSpPr>
            <p:spPr>
              <a:xfrm>
                <a:off x="6891333" y="4912752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7030A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1" name="Parallelogram 140">
                <a:extLst>
                  <a:ext uri="{FF2B5EF4-FFF2-40B4-BE49-F238E27FC236}">
                    <a16:creationId xmlns:a16="http://schemas.microsoft.com/office/drawing/2014/main" id="{7CB12C19-FB6D-4254-9549-691173763823}"/>
                  </a:ext>
                </a:extLst>
              </p:cNvPr>
              <p:cNvSpPr/>
              <p:nvPr/>
            </p:nvSpPr>
            <p:spPr>
              <a:xfrm>
                <a:off x="5455373" y="4154306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2" name="Parallelogram 141">
                <a:extLst>
                  <a:ext uri="{FF2B5EF4-FFF2-40B4-BE49-F238E27FC236}">
                    <a16:creationId xmlns:a16="http://schemas.microsoft.com/office/drawing/2014/main" id="{93C1EFD6-AE63-4601-A996-AB2652CCA582}"/>
                  </a:ext>
                </a:extLst>
              </p:cNvPr>
              <p:cNvSpPr/>
              <p:nvPr/>
            </p:nvSpPr>
            <p:spPr>
              <a:xfrm>
                <a:off x="6572309" y="4154305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3" name="Parallelogram 142">
                <a:extLst>
                  <a:ext uri="{FF2B5EF4-FFF2-40B4-BE49-F238E27FC236}">
                    <a16:creationId xmlns:a16="http://schemas.microsoft.com/office/drawing/2014/main" id="{C1249E90-1F5E-44DD-AE96-DD84B89FA1BE}"/>
                  </a:ext>
                </a:extLst>
              </p:cNvPr>
              <p:cNvSpPr/>
              <p:nvPr/>
            </p:nvSpPr>
            <p:spPr>
              <a:xfrm>
                <a:off x="7689245" y="4154304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384B4C7-F444-4A7F-81D8-14A82700BAE4}"/>
                </a:ext>
              </a:extLst>
            </p:cNvPr>
            <p:cNvGrpSpPr/>
            <p:nvPr/>
          </p:nvGrpSpPr>
          <p:grpSpPr>
            <a:xfrm>
              <a:off x="6041596" y="553141"/>
              <a:ext cx="5726217" cy="2275349"/>
              <a:chOff x="846092" y="2219530"/>
              <a:chExt cx="5726217" cy="2275349"/>
            </a:xfrm>
          </p:grpSpPr>
          <p:sp>
            <p:nvSpPr>
              <p:cNvPr id="120" name="Parallelogram 119">
                <a:extLst>
                  <a:ext uri="{FF2B5EF4-FFF2-40B4-BE49-F238E27FC236}">
                    <a16:creationId xmlns:a16="http://schemas.microsoft.com/office/drawing/2014/main" id="{89C53B9F-915C-40BF-BA5C-B61873C8CF51}"/>
                  </a:ext>
                </a:extLst>
              </p:cNvPr>
              <p:cNvSpPr/>
              <p:nvPr/>
            </p:nvSpPr>
            <p:spPr>
              <a:xfrm>
                <a:off x="846092" y="3736430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1" name="Parallelogram 120">
                <a:extLst>
                  <a:ext uri="{FF2B5EF4-FFF2-40B4-BE49-F238E27FC236}">
                    <a16:creationId xmlns:a16="http://schemas.microsoft.com/office/drawing/2014/main" id="{E15B638D-79BF-4206-AB59-39B7473D0223}"/>
                  </a:ext>
                </a:extLst>
              </p:cNvPr>
              <p:cNvSpPr/>
              <p:nvPr/>
            </p:nvSpPr>
            <p:spPr>
              <a:xfrm>
                <a:off x="1963028" y="3736429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Parallelogram 121">
                <a:extLst>
                  <a:ext uri="{FF2B5EF4-FFF2-40B4-BE49-F238E27FC236}">
                    <a16:creationId xmlns:a16="http://schemas.microsoft.com/office/drawing/2014/main" id="{445EAD72-7311-4D60-A184-34A630B7ADEA}"/>
                  </a:ext>
                </a:extLst>
              </p:cNvPr>
              <p:cNvSpPr/>
              <p:nvPr/>
            </p:nvSpPr>
            <p:spPr>
              <a:xfrm>
                <a:off x="3079964" y="3736428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Parallelogram 122">
                <a:extLst>
                  <a:ext uri="{FF2B5EF4-FFF2-40B4-BE49-F238E27FC236}">
                    <a16:creationId xmlns:a16="http://schemas.microsoft.com/office/drawing/2014/main" id="{A75F2F02-C58C-4282-BADE-6C36628D7090}"/>
                  </a:ext>
                </a:extLst>
              </p:cNvPr>
              <p:cNvSpPr/>
              <p:nvPr/>
            </p:nvSpPr>
            <p:spPr>
              <a:xfrm>
                <a:off x="1644727" y="2977980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Parallelogram 123">
                <a:extLst>
                  <a:ext uri="{FF2B5EF4-FFF2-40B4-BE49-F238E27FC236}">
                    <a16:creationId xmlns:a16="http://schemas.microsoft.com/office/drawing/2014/main" id="{79D33087-C2C2-4C18-9F83-4D5319CAAC2A}"/>
                  </a:ext>
                </a:extLst>
              </p:cNvPr>
              <p:cNvSpPr/>
              <p:nvPr/>
            </p:nvSpPr>
            <p:spPr>
              <a:xfrm>
                <a:off x="2761663" y="2977979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Parallelogram 124">
                <a:extLst>
                  <a:ext uri="{FF2B5EF4-FFF2-40B4-BE49-F238E27FC236}">
                    <a16:creationId xmlns:a16="http://schemas.microsoft.com/office/drawing/2014/main" id="{104CB187-2701-4574-A4CB-3829E6B694F9}"/>
                  </a:ext>
                </a:extLst>
              </p:cNvPr>
              <p:cNvSpPr/>
              <p:nvPr/>
            </p:nvSpPr>
            <p:spPr>
              <a:xfrm>
                <a:off x="3878599" y="2977978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Parallelogram 125">
                <a:extLst>
                  <a:ext uri="{FF2B5EF4-FFF2-40B4-BE49-F238E27FC236}">
                    <a16:creationId xmlns:a16="http://schemas.microsoft.com/office/drawing/2014/main" id="{7AFF78B6-EF3E-4CD4-9A1D-1A37A0CFFB21}"/>
                  </a:ext>
                </a:extLst>
              </p:cNvPr>
              <p:cNvSpPr/>
              <p:nvPr/>
            </p:nvSpPr>
            <p:spPr>
              <a:xfrm>
                <a:off x="2442639" y="2219532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Parallelogram 126">
                <a:extLst>
                  <a:ext uri="{FF2B5EF4-FFF2-40B4-BE49-F238E27FC236}">
                    <a16:creationId xmlns:a16="http://schemas.microsoft.com/office/drawing/2014/main" id="{B19BCDA2-9AA0-48B4-AD9C-BF2C17EA7764}"/>
                  </a:ext>
                </a:extLst>
              </p:cNvPr>
              <p:cNvSpPr/>
              <p:nvPr/>
            </p:nvSpPr>
            <p:spPr>
              <a:xfrm>
                <a:off x="3559575" y="2219531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Parallelogram 127">
                <a:extLst>
                  <a:ext uri="{FF2B5EF4-FFF2-40B4-BE49-F238E27FC236}">
                    <a16:creationId xmlns:a16="http://schemas.microsoft.com/office/drawing/2014/main" id="{B95FB2B3-4CA6-4453-91F3-2CDE972F9977}"/>
                  </a:ext>
                </a:extLst>
              </p:cNvPr>
              <p:cNvSpPr/>
              <p:nvPr/>
            </p:nvSpPr>
            <p:spPr>
              <a:xfrm>
                <a:off x="4676511" y="2219530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FAD718E-850D-485C-9653-F4BB3141C43F}"/>
                  </a:ext>
                </a:extLst>
              </p:cNvPr>
              <p:cNvSpPr txBox="1"/>
              <p:nvPr/>
            </p:nvSpPr>
            <p:spPr>
              <a:xfrm>
                <a:off x="1455361" y="3962595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111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B97D0C7-F496-4964-9830-A41B5B805B4C}"/>
                  </a:ext>
                </a:extLst>
              </p:cNvPr>
              <p:cNvSpPr txBox="1"/>
              <p:nvPr/>
            </p:nvSpPr>
            <p:spPr>
              <a:xfrm>
                <a:off x="2311438" y="3137493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100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3BD8CEB-3121-4F0D-A5AA-4E073B1D903A}"/>
                  </a:ext>
                </a:extLst>
              </p:cNvPr>
              <p:cNvSpPr txBox="1"/>
              <p:nvPr/>
            </p:nvSpPr>
            <p:spPr>
              <a:xfrm>
                <a:off x="2568624" y="3969638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000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D549509-5775-4696-959A-F204F4F327B8}"/>
                  </a:ext>
                </a:extLst>
              </p:cNvPr>
              <p:cNvSpPr txBox="1"/>
              <p:nvPr/>
            </p:nvSpPr>
            <p:spPr>
              <a:xfrm>
                <a:off x="4239612" y="2344224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101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70CD72-5BC3-4509-852F-8B42EB9A68E0}"/>
                  </a:ext>
                </a:extLst>
              </p:cNvPr>
              <p:cNvSpPr txBox="1"/>
              <p:nvPr/>
            </p:nvSpPr>
            <p:spPr>
              <a:xfrm>
                <a:off x="5337498" y="2344224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000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2EA457D-ED0C-444F-90CD-E8C3528C4664}"/>
                  </a:ext>
                </a:extLst>
              </p:cNvPr>
              <p:cNvSpPr txBox="1"/>
              <p:nvPr/>
            </p:nvSpPr>
            <p:spPr>
              <a:xfrm>
                <a:off x="3431814" y="3137493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000</a:t>
                </a:r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119AA82-BFC7-44AD-85EF-0207227235D3}"/>
                </a:ext>
              </a:extLst>
            </p:cNvPr>
            <p:cNvCxnSpPr/>
            <p:nvPr/>
          </p:nvCxnSpPr>
          <p:spPr>
            <a:xfrm>
              <a:off x="11767813" y="553141"/>
              <a:ext cx="0" cy="2275347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39798A7-C5C7-4C99-A166-192DACA40737}"/>
                </a:ext>
              </a:extLst>
            </p:cNvPr>
            <p:cNvCxnSpPr/>
            <p:nvPr/>
          </p:nvCxnSpPr>
          <p:spPr>
            <a:xfrm>
              <a:off x="9360484" y="2909459"/>
              <a:ext cx="0" cy="2275347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BDEABC3-F899-479F-BFD9-ECC68EA9E0D7}"/>
                </a:ext>
              </a:extLst>
            </p:cNvPr>
            <p:cNvCxnSpPr/>
            <p:nvPr/>
          </p:nvCxnSpPr>
          <p:spPr>
            <a:xfrm>
              <a:off x="6041596" y="2828488"/>
              <a:ext cx="0" cy="2275347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8C5F1EB-AA19-497F-86DC-78B3D8287FE9}"/>
              </a:ext>
            </a:extLst>
          </p:cNvPr>
          <p:cNvGrpSpPr/>
          <p:nvPr/>
        </p:nvGrpSpPr>
        <p:grpSpPr>
          <a:xfrm>
            <a:off x="369061" y="1958503"/>
            <a:ext cx="5726578" cy="4631665"/>
            <a:chOff x="6041596" y="553141"/>
            <a:chExt cx="5726578" cy="463166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E6E277A-CF62-42EA-886B-7BFE3AA05480}"/>
                </a:ext>
              </a:extLst>
            </p:cNvPr>
            <p:cNvGrpSpPr/>
            <p:nvPr/>
          </p:nvGrpSpPr>
          <p:grpSpPr>
            <a:xfrm>
              <a:off x="6041957" y="2891703"/>
              <a:ext cx="5726217" cy="2275349"/>
              <a:chOff x="3858826" y="4154304"/>
              <a:chExt cx="5726217" cy="2275349"/>
            </a:xfrm>
          </p:grpSpPr>
          <p:sp>
            <p:nvSpPr>
              <p:cNvPr id="105" name="Parallelogram 104">
                <a:extLst>
                  <a:ext uri="{FF2B5EF4-FFF2-40B4-BE49-F238E27FC236}">
                    <a16:creationId xmlns:a16="http://schemas.microsoft.com/office/drawing/2014/main" id="{794823BE-477D-401C-A530-A1C126300445}"/>
                  </a:ext>
                </a:extLst>
              </p:cNvPr>
              <p:cNvSpPr/>
              <p:nvPr/>
            </p:nvSpPr>
            <p:spPr>
              <a:xfrm>
                <a:off x="3858826" y="5671204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Parallelogram 105">
                <a:extLst>
                  <a:ext uri="{FF2B5EF4-FFF2-40B4-BE49-F238E27FC236}">
                    <a16:creationId xmlns:a16="http://schemas.microsoft.com/office/drawing/2014/main" id="{11EF63EA-57FD-4E07-BD31-0AC5A5F2A2F1}"/>
                  </a:ext>
                </a:extLst>
              </p:cNvPr>
              <p:cNvSpPr/>
              <p:nvPr/>
            </p:nvSpPr>
            <p:spPr>
              <a:xfrm>
                <a:off x="4975762" y="5671203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Parallelogram 106">
                <a:extLst>
                  <a:ext uri="{FF2B5EF4-FFF2-40B4-BE49-F238E27FC236}">
                    <a16:creationId xmlns:a16="http://schemas.microsoft.com/office/drawing/2014/main" id="{8F866448-F317-40DA-BC79-F741CEF3EA1D}"/>
                  </a:ext>
                </a:extLst>
              </p:cNvPr>
              <p:cNvSpPr/>
              <p:nvPr/>
            </p:nvSpPr>
            <p:spPr>
              <a:xfrm>
                <a:off x="6092698" y="5671202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8" name="Parallelogram 107">
                <a:extLst>
                  <a:ext uri="{FF2B5EF4-FFF2-40B4-BE49-F238E27FC236}">
                    <a16:creationId xmlns:a16="http://schemas.microsoft.com/office/drawing/2014/main" id="{0B234E85-4A6F-4296-92E2-1D93A3273E2C}"/>
                  </a:ext>
                </a:extLst>
              </p:cNvPr>
              <p:cNvSpPr/>
              <p:nvPr/>
            </p:nvSpPr>
            <p:spPr>
              <a:xfrm>
                <a:off x="4657461" y="4912754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Parallelogram 108">
                <a:extLst>
                  <a:ext uri="{FF2B5EF4-FFF2-40B4-BE49-F238E27FC236}">
                    <a16:creationId xmlns:a16="http://schemas.microsoft.com/office/drawing/2014/main" id="{742A6203-FB1E-4586-B29B-AE2874A47E58}"/>
                  </a:ext>
                </a:extLst>
              </p:cNvPr>
              <p:cNvSpPr/>
              <p:nvPr/>
            </p:nvSpPr>
            <p:spPr>
              <a:xfrm>
                <a:off x="5774397" y="4912753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Parallelogram 109">
                <a:extLst>
                  <a:ext uri="{FF2B5EF4-FFF2-40B4-BE49-F238E27FC236}">
                    <a16:creationId xmlns:a16="http://schemas.microsoft.com/office/drawing/2014/main" id="{D0350210-F37C-4AE5-921B-0ECB3359DE9A}"/>
                  </a:ext>
                </a:extLst>
              </p:cNvPr>
              <p:cNvSpPr/>
              <p:nvPr/>
            </p:nvSpPr>
            <p:spPr>
              <a:xfrm>
                <a:off x="6891333" y="4912752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Parallelogram 110">
                <a:extLst>
                  <a:ext uri="{FF2B5EF4-FFF2-40B4-BE49-F238E27FC236}">
                    <a16:creationId xmlns:a16="http://schemas.microsoft.com/office/drawing/2014/main" id="{7DBEBBDE-BE04-42C6-9AF7-A0DCB4B61BDB}"/>
                  </a:ext>
                </a:extLst>
              </p:cNvPr>
              <p:cNvSpPr/>
              <p:nvPr/>
            </p:nvSpPr>
            <p:spPr>
              <a:xfrm>
                <a:off x="5455373" y="4154306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2" name="Parallelogram 111">
                <a:extLst>
                  <a:ext uri="{FF2B5EF4-FFF2-40B4-BE49-F238E27FC236}">
                    <a16:creationId xmlns:a16="http://schemas.microsoft.com/office/drawing/2014/main" id="{84CA6EAB-8143-4543-A86B-E0D2807D4D69}"/>
                  </a:ext>
                </a:extLst>
              </p:cNvPr>
              <p:cNvSpPr/>
              <p:nvPr/>
            </p:nvSpPr>
            <p:spPr>
              <a:xfrm>
                <a:off x="6572309" y="4154305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Parallelogram 112">
                <a:extLst>
                  <a:ext uri="{FF2B5EF4-FFF2-40B4-BE49-F238E27FC236}">
                    <a16:creationId xmlns:a16="http://schemas.microsoft.com/office/drawing/2014/main" id="{080FAD7A-22E2-427E-81DA-F61EB62C4DF6}"/>
                  </a:ext>
                </a:extLst>
              </p:cNvPr>
              <p:cNvSpPr/>
              <p:nvPr/>
            </p:nvSpPr>
            <p:spPr>
              <a:xfrm>
                <a:off x="7689245" y="4154304"/>
                <a:ext cx="1895798" cy="758449"/>
              </a:xfrm>
              <a:prstGeom prst="parallelogram">
                <a:avLst>
                  <a:gd name="adj" fmla="val 105504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3EE6796-0005-44BD-9ED8-873B725CBF61}"/>
                </a:ext>
              </a:extLst>
            </p:cNvPr>
            <p:cNvGrpSpPr/>
            <p:nvPr/>
          </p:nvGrpSpPr>
          <p:grpSpPr>
            <a:xfrm>
              <a:off x="6041596" y="553141"/>
              <a:ext cx="5726217" cy="2275349"/>
              <a:chOff x="846092" y="2219530"/>
              <a:chExt cx="5726217" cy="2275349"/>
            </a:xfrm>
          </p:grpSpPr>
          <p:sp>
            <p:nvSpPr>
              <p:cNvPr id="90" name="Parallelogram 89">
                <a:extLst>
                  <a:ext uri="{FF2B5EF4-FFF2-40B4-BE49-F238E27FC236}">
                    <a16:creationId xmlns:a16="http://schemas.microsoft.com/office/drawing/2014/main" id="{9078E66D-6A1C-40C3-8F6D-433B5FC8514A}"/>
                  </a:ext>
                </a:extLst>
              </p:cNvPr>
              <p:cNvSpPr/>
              <p:nvPr/>
            </p:nvSpPr>
            <p:spPr>
              <a:xfrm>
                <a:off x="846092" y="3736430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Parallelogram 90">
                <a:extLst>
                  <a:ext uri="{FF2B5EF4-FFF2-40B4-BE49-F238E27FC236}">
                    <a16:creationId xmlns:a16="http://schemas.microsoft.com/office/drawing/2014/main" id="{3B5F802E-7323-4CFA-A048-265A2019C38B}"/>
                  </a:ext>
                </a:extLst>
              </p:cNvPr>
              <p:cNvSpPr/>
              <p:nvPr/>
            </p:nvSpPr>
            <p:spPr>
              <a:xfrm>
                <a:off x="1963028" y="3736429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Parallelogram 91">
                <a:extLst>
                  <a:ext uri="{FF2B5EF4-FFF2-40B4-BE49-F238E27FC236}">
                    <a16:creationId xmlns:a16="http://schemas.microsoft.com/office/drawing/2014/main" id="{BC3F6B52-C4E1-4193-A5F9-9B087C17510E}"/>
                  </a:ext>
                </a:extLst>
              </p:cNvPr>
              <p:cNvSpPr/>
              <p:nvPr/>
            </p:nvSpPr>
            <p:spPr>
              <a:xfrm>
                <a:off x="3079964" y="3736428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Parallelogram 92">
                <a:extLst>
                  <a:ext uri="{FF2B5EF4-FFF2-40B4-BE49-F238E27FC236}">
                    <a16:creationId xmlns:a16="http://schemas.microsoft.com/office/drawing/2014/main" id="{605F9F93-548C-48B8-98F6-9EA75977E7C1}"/>
                  </a:ext>
                </a:extLst>
              </p:cNvPr>
              <p:cNvSpPr/>
              <p:nvPr/>
            </p:nvSpPr>
            <p:spPr>
              <a:xfrm>
                <a:off x="1644727" y="2977980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Parallelogram 93">
                <a:extLst>
                  <a:ext uri="{FF2B5EF4-FFF2-40B4-BE49-F238E27FC236}">
                    <a16:creationId xmlns:a16="http://schemas.microsoft.com/office/drawing/2014/main" id="{7B81D0F8-9EEA-49DC-8A3B-4768C7B17EDB}"/>
                  </a:ext>
                </a:extLst>
              </p:cNvPr>
              <p:cNvSpPr/>
              <p:nvPr/>
            </p:nvSpPr>
            <p:spPr>
              <a:xfrm>
                <a:off x="2761663" y="2977979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Parallelogram 94">
                <a:extLst>
                  <a:ext uri="{FF2B5EF4-FFF2-40B4-BE49-F238E27FC236}">
                    <a16:creationId xmlns:a16="http://schemas.microsoft.com/office/drawing/2014/main" id="{046DD273-A75D-4C36-A17A-748AA6FF9D0E}"/>
                  </a:ext>
                </a:extLst>
              </p:cNvPr>
              <p:cNvSpPr/>
              <p:nvPr/>
            </p:nvSpPr>
            <p:spPr>
              <a:xfrm>
                <a:off x="3878599" y="2977978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Parallelogram 95">
                <a:extLst>
                  <a:ext uri="{FF2B5EF4-FFF2-40B4-BE49-F238E27FC236}">
                    <a16:creationId xmlns:a16="http://schemas.microsoft.com/office/drawing/2014/main" id="{F28E6274-0913-4026-9CF6-EAE6C6C55B91}"/>
                  </a:ext>
                </a:extLst>
              </p:cNvPr>
              <p:cNvSpPr/>
              <p:nvPr/>
            </p:nvSpPr>
            <p:spPr>
              <a:xfrm>
                <a:off x="2442639" y="2219532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" name="Parallelogram 96">
                <a:extLst>
                  <a:ext uri="{FF2B5EF4-FFF2-40B4-BE49-F238E27FC236}">
                    <a16:creationId xmlns:a16="http://schemas.microsoft.com/office/drawing/2014/main" id="{A583E0D6-8F0D-4E41-9C98-1008DAEEF0DD}"/>
                  </a:ext>
                </a:extLst>
              </p:cNvPr>
              <p:cNvSpPr/>
              <p:nvPr/>
            </p:nvSpPr>
            <p:spPr>
              <a:xfrm>
                <a:off x="3559575" y="2219531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Parallelogram 97">
                <a:extLst>
                  <a:ext uri="{FF2B5EF4-FFF2-40B4-BE49-F238E27FC236}">
                    <a16:creationId xmlns:a16="http://schemas.microsoft.com/office/drawing/2014/main" id="{88D61B01-FB3C-47A8-904E-5A5DA5FF0D06}"/>
                  </a:ext>
                </a:extLst>
              </p:cNvPr>
              <p:cNvSpPr/>
              <p:nvPr/>
            </p:nvSpPr>
            <p:spPr>
              <a:xfrm>
                <a:off x="4676511" y="2219530"/>
                <a:ext cx="1895798" cy="758449"/>
              </a:xfrm>
              <a:prstGeom prst="parallelogram">
                <a:avLst>
                  <a:gd name="adj" fmla="val 105504"/>
                </a:avLst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ADEC38C-4990-4A01-9600-F6D28EE5DC2A}"/>
                  </a:ext>
                </a:extLst>
              </p:cNvPr>
              <p:cNvSpPr txBox="1"/>
              <p:nvPr/>
            </p:nvSpPr>
            <p:spPr>
              <a:xfrm>
                <a:off x="1455361" y="3962595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111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D02FFF7-7EAA-45E1-B706-0BF8F718381A}"/>
                  </a:ext>
                </a:extLst>
              </p:cNvPr>
              <p:cNvSpPr txBox="1"/>
              <p:nvPr/>
            </p:nvSpPr>
            <p:spPr>
              <a:xfrm>
                <a:off x="2311438" y="3137493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100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8D76CB9-5246-48C3-9CB1-BBF7A724E793}"/>
                  </a:ext>
                </a:extLst>
              </p:cNvPr>
              <p:cNvSpPr txBox="1"/>
              <p:nvPr/>
            </p:nvSpPr>
            <p:spPr>
              <a:xfrm>
                <a:off x="2568624" y="3969638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000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6C29328-40CA-4184-98C5-450AFF1646DB}"/>
                  </a:ext>
                </a:extLst>
              </p:cNvPr>
              <p:cNvSpPr txBox="1"/>
              <p:nvPr/>
            </p:nvSpPr>
            <p:spPr>
              <a:xfrm>
                <a:off x="4239612" y="2344224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101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C016B6B-45FD-48EB-B368-DD4E3A8F636B}"/>
                  </a:ext>
                </a:extLst>
              </p:cNvPr>
              <p:cNvSpPr txBox="1"/>
              <p:nvPr/>
            </p:nvSpPr>
            <p:spPr>
              <a:xfrm>
                <a:off x="5337498" y="2344224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000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2E253E3-E046-46F5-97CF-489E467E09C4}"/>
                  </a:ext>
                </a:extLst>
              </p:cNvPr>
              <p:cNvSpPr txBox="1"/>
              <p:nvPr/>
            </p:nvSpPr>
            <p:spPr>
              <a:xfrm>
                <a:off x="3431814" y="3137493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000</a:t>
                </a:r>
              </a:p>
            </p:txBody>
          </p: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27F6223-8F42-422C-9111-1631A0F38375}"/>
                </a:ext>
              </a:extLst>
            </p:cNvPr>
            <p:cNvCxnSpPr/>
            <p:nvPr/>
          </p:nvCxnSpPr>
          <p:spPr>
            <a:xfrm>
              <a:off x="11767813" y="553141"/>
              <a:ext cx="0" cy="2275347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EC3C49B-7C1A-4D5D-8DEE-1570ED6ADFBA}"/>
                </a:ext>
              </a:extLst>
            </p:cNvPr>
            <p:cNvCxnSpPr/>
            <p:nvPr/>
          </p:nvCxnSpPr>
          <p:spPr>
            <a:xfrm>
              <a:off x="9360484" y="2909459"/>
              <a:ext cx="0" cy="2275347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AF7E46F-807B-40E8-A1D9-C7BB5346A186}"/>
                </a:ext>
              </a:extLst>
            </p:cNvPr>
            <p:cNvCxnSpPr/>
            <p:nvPr/>
          </p:nvCxnSpPr>
          <p:spPr>
            <a:xfrm>
              <a:off x="6041596" y="2828488"/>
              <a:ext cx="0" cy="2275347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24BB25-DD3C-4048-9E3B-ED4855B1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For multi-season occupancy models</a:t>
            </a:r>
          </a:p>
        </p:txBody>
      </p:sp>
      <p:sp>
        <p:nvSpPr>
          <p:cNvPr id="12" name="Google Shape;84;p16">
            <a:extLst>
              <a:ext uri="{FF2B5EF4-FFF2-40B4-BE49-F238E27FC236}">
                <a16:creationId xmlns:a16="http://schemas.microsoft.com/office/drawing/2014/main" id="{8E7B12E9-E05C-4A2E-8838-57E303C8D9A3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F5E004-6472-459E-871C-780EF8CD308E}"/>
              </a:ext>
            </a:extLst>
          </p:cNvPr>
          <p:cNvSpPr/>
          <p:nvPr/>
        </p:nvSpPr>
        <p:spPr>
          <a:xfrm>
            <a:off x="6434073" y="3701568"/>
            <a:ext cx="5644510" cy="292597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E0A402-B5BC-44AB-82A4-10C3F5CA92D5}"/>
              </a:ext>
            </a:extLst>
          </p:cNvPr>
          <p:cNvCxnSpPr>
            <a:cxnSpLocks/>
          </p:cNvCxnSpPr>
          <p:nvPr/>
        </p:nvCxnSpPr>
        <p:spPr>
          <a:xfrm>
            <a:off x="4897990" y="5434738"/>
            <a:ext cx="1536083" cy="1775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3DBC33A4-BA78-4E59-8952-AD0459DC9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203" y="1532942"/>
            <a:ext cx="5644510" cy="2626161"/>
          </a:xfrm>
        </p:spPr>
        <p:txBody>
          <a:bodyPr/>
          <a:lstStyle/>
          <a:p>
            <a:r>
              <a:rPr lang="en-GB" dirty="0"/>
              <a:t>We monitor each site over multiple </a:t>
            </a:r>
            <a:r>
              <a:rPr lang="en-GB" b="1" i="1" dirty="0">
                <a:solidFill>
                  <a:srgbClr val="7030A0"/>
                </a:solidFill>
              </a:rPr>
              <a:t>seasons</a:t>
            </a:r>
          </a:p>
          <a:p>
            <a:r>
              <a:rPr lang="en-GB" dirty="0"/>
              <a:t>And we survey each site multiple times within a season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006E76-D71A-4939-B01E-84BB70F4DF53}"/>
              </a:ext>
            </a:extLst>
          </p:cNvPr>
          <p:cNvSpPr txBox="1"/>
          <p:nvPr/>
        </p:nvSpPr>
        <p:spPr>
          <a:xfrm>
            <a:off x="7692186" y="3848944"/>
            <a:ext cx="370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8 seasons of surveying the purple site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9FB20E0-987F-407D-A659-861479442DED}"/>
              </a:ext>
            </a:extLst>
          </p:cNvPr>
          <p:cNvCxnSpPr/>
          <p:nvPr/>
        </p:nvCxnSpPr>
        <p:spPr>
          <a:xfrm>
            <a:off x="7407312" y="4233850"/>
            <a:ext cx="42885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Picture 148">
            <a:extLst>
              <a:ext uri="{FF2B5EF4-FFF2-40B4-BE49-F238E27FC236}">
                <a16:creationId xmlns:a16="http://schemas.microsoft.com/office/drawing/2014/main" id="{28F49DF5-75C7-4823-BE47-F2C25875E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54" t="35834" r="12792" b="23585"/>
          <a:stretch/>
        </p:blipFill>
        <p:spPr>
          <a:xfrm>
            <a:off x="6513943" y="4348227"/>
            <a:ext cx="5514558" cy="213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1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0" grpId="0" uiExpand="1" build="p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5AA7-E6D0-44B7-A1AE-57EFDA90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>
                <a:solidFill>
                  <a:srgbClr val="7030A0"/>
                </a:solidFill>
              </a:rPr>
              <a:t>Open CMR </a:t>
            </a:r>
            <a:r>
              <a:rPr lang="en-GB" dirty="0"/>
              <a:t>and </a:t>
            </a:r>
            <a:r>
              <a:rPr lang="en-GB" b="1" i="1" dirty="0">
                <a:solidFill>
                  <a:srgbClr val="7030A0"/>
                </a:solidFill>
              </a:rPr>
              <a:t>multi-season</a:t>
            </a:r>
            <a:r>
              <a:rPr lang="en-GB" dirty="0"/>
              <a:t> occupancy models are almost the same thing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B8EC3-1F84-4BBB-83A4-5AD1C2235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But what changes?</a:t>
            </a:r>
          </a:p>
        </p:txBody>
      </p:sp>
    </p:spTree>
    <p:extLst>
      <p:ext uri="{BB962C8B-B14F-4D97-AF65-F5344CB8AC3E}">
        <p14:creationId xmlns:p14="http://schemas.microsoft.com/office/powerpoint/2010/main" val="277945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B115-D65A-4550-9CC5-92008BC3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005067" cy="1325563"/>
          </a:xfrm>
        </p:spPr>
        <p:txBody>
          <a:bodyPr/>
          <a:lstStyle/>
          <a:p>
            <a:pPr algn="ctr"/>
            <a:r>
              <a:rPr lang="en-GB" dirty="0"/>
              <a:t>Individual capture history for a leopard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B6D7677-DFCD-4B7C-B03F-2D60BBD6235B}"/>
              </a:ext>
            </a:extLst>
          </p:cNvPr>
          <p:cNvGrpSpPr/>
          <p:nvPr/>
        </p:nvGrpSpPr>
        <p:grpSpPr>
          <a:xfrm>
            <a:off x="2674722" y="5441273"/>
            <a:ext cx="5201994" cy="369332"/>
            <a:chOff x="2674722" y="5441273"/>
            <a:chExt cx="5201994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55CD013-66B4-466C-8780-96C9C137E1A4}"/>
                </a:ext>
              </a:extLst>
            </p:cNvPr>
            <p:cNvCxnSpPr>
              <a:cxnSpLocks/>
            </p:cNvCxnSpPr>
            <p:nvPr/>
          </p:nvCxnSpPr>
          <p:spPr>
            <a:xfrm>
              <a:off x="2674722" y="5625939"/>
              <a:ext cx="10667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7636D7-E5B8-461B-915E-66183C8E47CE}"/>
                </a:ext>
              </a:extLst>
            </p:cNvPr>
            <p:cNvSpPr txBox="1"/>
            <p:nvPr/>
          </p:nvSpPr>
          <p:spPr>
            <a:xfrm>
              <a:off x="3876134" y="5441273"/>
              <a:ext cx="400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Stochastic process (i.e. a biased coin flip)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AF4688A-E402-454D-8350-7B86A97A6CE1}"/>
              </a:ext>
            </a:extLst>
          </p:cNvPr>
          <p:cNvGrpSpPr/>
          <p:nvPr/>
        </p:nvGrpSpPr>
        <p:grpSpPr>
          <a:xfrm>
            <a:off x="2674722" y="5928255"/>
            <a:ext cx="4588877" cy="369332"/>
            <a:chOff x="2674722" y="6152970"/>
            <a:chExt cx="4588877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FC34E6F-DED8-4309-9020-79506CF630A0}"/>
                </a:ext>
              </a:extLst>
            </p:cNvPr>
            <p:cNvCxnSpPr>
              <a:cxnSpLocks/>
            </p:cNvCxnSpPr>
            <p:nvPr/>
          </p:nvCxnSpPr>
          <p:spPr>
            <a:xfrm>
              <a:off x="2674722" y="6337636"/>
              <a:ext cx="10667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1B70F4-8135-43BE-8296-315D8445F2F1}"/>
                </a:ext>
              </a:extLst>
            </p:cNvPr>
            <p:cNvSpPr txBox="1"/>
            <p:nvPr/>
          </p:nvSpPr>
          <p:spPr>
            <a:xfrm>
              <a:off x="3876133" y="6152970"/>
              <a:ext cx="3387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Deterministic process (i.e. certain)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D11F15-19BC-4DF5-B0E4-108FAB9839D4}"/>
              </a:ext>
            </a:extLst>
          </p:cNvPr>
          <p:cNvGrpSpPr/>
          <p:nvPr/>
        </p:nvGrpSpPr>
        <p:grpSpPr>
          <a:xfrm>
            <a:off x="1976324" y="1529894"/>
            <a:ext cx="9056092" cy="1622395"/>
            <a:chOff x="1976324" y="1529894"/>
            <a:chExt cx="9056092" cy="162239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80A23CA-9D88-49FA-9B93-4ABFC721913F}"/>
                </a:ext>
              </a:extLst>
            </p:cNvPr>
            <p:cNvSpPr/>
            <p:nvPr/>
          </p:nvSpPr>
          <p:spPr>
            <a:xfrm>
              <a:off x="2987774" y="1529894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0131392-5E3A-4178-A48A-B7E7B15A8809}"/>
                </a:ext>
              </a:extLst>
            </p:cNvPr>
            <p:cNvSpPr/>
            <p:nvPr/>
          </p:nvSpPr>
          <p:spPr>
            <a:xfrm>
              <a:off x="4054573" y="1529895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558E6D-0A90-4D08-AC33-63D48C90C5F5}"/>
                </a:ext>
              </a:extLst>
            </p:cNvPr>
            <p:cNvSpPr/>
            <p:nvPr/>
          </p:nvSpPr>
          <p:spPr>
            <a:xfrm>
              <a:off x="5121372" y="1529895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ED86FAD-2D8F-41CA-9B35-E956CA98F996}"/>
                </a:ext>
              </a:extLst>
            </p:cNvPr>
            <p:cNvSpPr/>
            <p:nvPr/>
          </p:nvSpPr>
          <p:spPr>
            <a:xfrm>
              <a:off x="6188171" y="1529894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F4E9C8-5BFC-4ACF-BFCC-CE8EBD19ABE1}"/>
                </a:ext>
              </a:extLst>
            </p:cNvPr>
            <p:cNvSpPr/>
            <p:nvPr/>
          </p:nvSpPr>
          <p:spPr>
            <a:xfrm>
              <a:off x="7237215" y="2539729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B878C0C-1CDC-4D93-A904-6E290B23EF4E}"/>
                </a:ext>
              </a:extLst>
            </p:cNvPr>
            <p:cNvSpPr/>
            <p:nvPr/>
          </p:nvSpPr>
          <p:spPr>
            <a:xfrm>
              <a:off x="8304014" y="2539730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80F67F-4907-493C-BA31-D8797C42BF0A}"/>
                </a:ext>
              </a:extLst>
            </p:cNvPr>
            <p:cNvSpPr/>
            <p:nvPr/>
          </p:nvSpPr>
          <p:spPr>
            <a:xfrm>
              <a:off x="9370813" y="2539730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5A70C8-ED8C-4AD5-98AB-429862BA0FC1}"/>
                </a:ext>
              </a:extLst>
            </p:cNvPr>
            <p:cNvSpPr/>
            <p:nvPr/>
          </p:nvSpPr>
          <p:spPr>
            <a:xfrm>
              <a:off x="10437612" y="2539729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059CE9-310D-4406-AE93-8AFB7F8F8138}"/>
                </a:ext>
              </a:extLst>
            </p:cNvPr>
            <p:cNvSpPr txBox="1"/>
            <p:nvPr/>
          </p:nvSpPr>
          <p:spPr>
            <a:xfrm>
              <a:off x="1993476" y="1651507"/>
              <a:ext cx="640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Alive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C666C6-7641-4EC7-BB20-445449D87D1F}"/>
                </a:ext>
              </a:extLst>
            </p:cNvPr>
            <p:cNvSpPr txBox="1"/>
            <p:nvPr/>
          </p:nvSpPr>
          <p:spPr>
            <a:xfrm>
              <a:off x="1976324" y="2661342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Dead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3CEB22D-EFA8-4628-A067-E06D340A9184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3582578" y="1836174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AB2F538-7D04-4B85-8EE6-DC3A2DD5D3D8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>
              <a:off x="4649377" y="1836175"/>
              <a:ext cx="4719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D0F890-EB4A-4122-A0F5-F3496D3134B2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 flipV="1">
              <a:off x="5716176" y="1836174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C6896A7-418A-4C40-81D2-F0D24296F6CB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7832019" y="2846009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71E17B4-5AAA-4602-9B76-15C2D9A50ED0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898818" y="2846010"/>
              <a:ext cx="4719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EB5C76B-DDAD-4C24-A951-49D3AF208551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9965617" y="2846009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BD0EB24-AA53-4B29-9BBC-59100C8BC7CC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6695868" y="2052746"/>
              <a:ext cx="628454" cy="57669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D7C6417F-2DD6-452D-BA6A-C04FA9FFFBDB}"/>
              </a:ext>
            </a:extLst>
          </p:cNvPr>
          <p:cNvSpPr/>
          <p:nvPr/>
        </p:nvSpPr>
        <p:spPr>
          <a:xfrm>
            <a:off x="3606637" y="1015529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AAE6EE-20BC-4C0B-95E4-1D328EF3DE21}"/>
              </a:ext>
            </a:extLst>
          </p:cNvPr>
          <p:cNvGrpSpPr/>
          <p:nvPr/>
        </p:nvGrpSpPr>
        <p:grpSpPr>
          <a:xfrm>
            <a:off x="1799994" y="3537322"/>
            <a:ext cx="9232422" cy="1628560"/>
            <a:chOff x="1799994" y="3537322"/>
            <a:chExt cx="9232422" cy="162856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834C827-0EB0-49D2-A070-D0613F7B5E81}"/>
                </a:ext>
              </a:extLst>
            </p:cNvPr>
            <p:cNvSpPr/>
            <p:nvPr/>
          </p:nvSpPr>
          <p:spPr>
            <a:xfrm>
              <a:off x="2987774" y="3537322"/>
              <a:ext cx="594804" cy="61255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5F6609A-E77C-4B45-B79F-38071860BC02}"/>
                </a:ext>
              </a:extLst>
            </p:cNvPr>
            <p:cNvSpPr/>
            <p:nvPr/>
          </p:nvSpPr>
          <p:spPr>
            <a:xfrm>
              <a:off x="4054573" y="4553323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D1C5BF6-69DA-4DB2-ABB6-9292E4E62C17}"/>
                </a:ext>
              </a:extLst>
            </p:cNvPr>
            <p:cNvSpPr/>
            <p:nvPr/>
          </p:nvSpPr>
          <p:spPr>
            <a:xfrm>
              <a:off x="5121372" y="3537323"/>
              <a:ext cx="594804" cy="61255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DE0C3B2-BB2F-4572-901D-1232F8D317F6}"/>
                </a:ext>
              </a:extLst>
            </p:cNvPr>
            <p:cNvSpPr/>
            <p:nvPr/>
          </p:nvSpPr>
          <p:spPr>
            <a:xfrm>
              <a:off x="6188171" y="4553322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9E4CFE8-F3D4-4DDE-AE8A-33E622C20E96}"/>
                </a:ext>
              </a:extLst>
            </p:cNvPr>
            <p:cNvSpPr/>
            <p:nvPr/>
          </p:nvSpPr>
          <p:spPr>
            <a:xfrm>
              <a:off x="7237215" y="4547157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E39D180-7896-4F0B-8458-0454C75D120A}"/>
                </a:ext>
              </a:extLst>
            </p:cNvPr>
            <p:cNvSpPr/>
            <p:nvPr/>
          </p:nvSpPr>
          <p:spPr>
            <a:xfrm>
              <a:off x="8304014" y="4547158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3536B9A-7B17-43AD-8D00-8F776C04E4CC}"/>
                </a:ext>
              </a:extLst>
            </p:cNvPr>
            <p:cNvSpPr/>
            <p:nvPr/>
          </p:nvSpPr>
          <p:spPr>
            <a:xfrm>
              <a:off x="9370813" y="4547158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41BDC9-85AA-4E6F-9B09-2EED122342F4}"/>
                </a:ext>
              </a:extLst>
            </p:cNvPr>
            <p:cNvSpPr/>
            <p:nvPr/>
          </p:nvSpPr>
          <p:spPr>
            <a:xfrm>
              <a:off x="10437612" y="4547157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C5EA22C-84A2-4BB2-9C89-2CCBCE8A49BB}"/>
                </a:ext>
              </a:extLst>
            </p:cNvPr>
            <p:cNvSpPr txBox="1"/>
            <p:nvPr/>
          </p:nvSpPr>
          <p:spPr>
            <a:xfrm>
              <a:off x="1992355" y="3754631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Seen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3F5572E-2E3A-4764-95FE-361D8FAEF526}"/>
                </a:ext>
              </a:extLst>
            </p:cNvPr>
            <p:cNvSpPr txBox="1"/>
            <p:nvPr/>
          </p:nvSpPr>
          <p:spPr>
            <a:xfrm>
              <a:off x="1799994" y="4764466"/>
              <a:ext cx="1027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Not seen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B46CA1D-796C-4746-B76E-886372D16A47}"/>
              </a:ext>
            </a:extLst>
          </p:cNvPr>
          <p:cNvSpPr txBox="1"/>
          <p:nvPr/>
        </p:nvSpPr>
        <p:spPr>
          <a:xfrm>
            <a:off x="0" y="2094260"/>
            <a:ext cx="184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State process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5ECB9E5-FC66-4837-A512-42DAC994FCD0}"/>
              </a:ext>
            </a:extLst>
          </p:cNvPr>
          <p:cNvSpPr txBox="1"/>
          <p:nvPr/>
        </p:nvSpPr>
        <p:spPr>
          <a:xfrm>
            <a:off x="0" y="3985851"/>
            <a:ext cx="1778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Observation </a:t>
            </a:r>
            <a:br>
              <a:rPr lang="en-GB" sz="2400" dirty="0"/>
            </a:br>
            <a:r>
              <a:rPr lang="en-GB" sz="2400" dirty="0"/>
              <a:t>process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8885157-5DF9-457D-9F7F-FBE245322051}"/>
              </a:ext>
            </a:extLst>
          </p:cNvPr>
          <p:cNvGrpSpPr/>
          <p:nvPr/>
        </p:nvGrpSpPr>
        <p:grpSpPr>
          <a:xfrm>
            <a:off x="3285176" y="2142453"/>
            <a:ext cx="3200397" cy="2410870"/>
            <a:chOff x="3285176" y="2142453"/>
            <a:chExt cx="3200397" cy="2410870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FD203FB-E163-46AD-8DFD-B5A080446408}"/>
                </a:ext>
              </a:extLst>
            </p:cNvPr>
            <p:cNvCxnSpPr>
              <a:cxnSpLocks/>
              <a:stCxn id="4" idx="4"/>
              <a:endCxn id="73" idx="0"/>
            </p:cNvCxnSpPr>
            <p:nvPr/>
          </p:nvCxnSpPr>
          <p:spPr>
            <a:xfrm>
              <a:off x="3285176" y="2142453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34338C4-15BB-496C-9B27-18AE06EDD989}"/>
                </a:ext>
              </a:extLst>
            </p:cNvPr>
            <p:cNvCxnSpPr>
              <a:cxnSpLocks/>
              <a:stCxn id="5" idx="4"/>
              <a:endCxn id="74" idx="0"/>
            </p:cNvCxnSpPr>
            <p:nvPr/>
          </p:nvCxnSpPr>
          <p:spPr>
            <a:xfrm>
              <a:off x="4351975" y="2142454"/>
              <a:ext cx="0" cy="241086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7B922B3C-0BBA-463A-850B-383BD2D5D730}"/>
                </a:ext>
              </a:extLst>
            </p:cNvPr>
            <p:cNvCxnSpPr>
              <a:cxnSpLocks/>
              <a:stCxn id="6" idx="4"/>
              <a:endCxn id="75" idx="0"/>
            </p:cNvCxnSpPr>
            <p:nvPr/>
          </p:nvCxnSpPr>
          <p:spPr>
            <a:xfrm>
              <a:off x="5418774" y="2142454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DCBC065-D548-4C4C-A37B-B705576FEE19}"/>
                </a:ext>
              </a:extLst>
            </p:cNvPr>
            <p:cNvCxnSpPr>
              <a:cxnSpLocks/>
              <a:stCxn id="7" idx="4"/>
              <a:endCxn id="76" idx="0"/>
            </p:cNvCxnSpPr>
            <p:nvPr/>
          </p:nvCxnSpPr>
          <p:spPr>
            <a:xfrm>
              <a:off x="6485573" y="2142453"/>
              <a:ext cx="0" cy="241086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D6465A7-145E-4A02-BEA1-D79FC69B7A34}"/>
              </a:ext>
            </a:extLst>
          </p:cNvPr>
          <p:cNvGrpSpPr/>
          <p:nvPr/>
        </p:nvGrpSpPr>
        <p:grpSpPr>
          <a:xfrm>
            <a:off x="7534617" y="3152288"/>
            <a:ext cx="3200397" cy="1394870"/>
            <a:chOff x="7534617" y="3152288"/>
            <a:chExt cx="3200397" cy="1394870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74CF92E-46AE-41B9-BD9F-3CC3837E8A4E}"/>
                </a:ext>
              </a:extLst>
            </p:cNvPr>
            <p:cNvCxnSpPr>
              <a:cxnSpLocks/>
              <a:stCxn id="8" idx="4"/>
              <a:endCxn id="77" idx="0"/>
            </p:cNvCxnSpPr>
            <p:nvPr/>
          </p:nvCxnSpPr>
          <p:spPr>
            <a:xfrm>
              <a:off x="7534617" y="3152288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5E0EF5D-AD77-467B-99FC-75E476986644}"/>
                </a:ext>
              </a:extLst>
            </p:cNvPr>
            <p:cNvCxnSpPr>
              <a:cxnSpLocks/>
              <a:stCxn id="9" idx="4"/>
              <a:endCxn id="78" idx="0"/>
            </p:cNvCxnSpPr>
            <p:nvPr/>
          </p:nvCxnSpPr>
          <p:spPr>
            <a:xfrm>
              <a:off x="8601416" y="3152289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EDCE91E-682B-41C5-A837-B132EFBAF758}"/>
                </a:ext>
              </a:extLst>
            </p:cNvPr>
            <p:cNvCxnSpPr>
              <a:cxnSpLocks/>
              <a:stCxn id="10" idx="4"/>
              <a:endCxn id="79" idx="0"/>
            </p:cNvCxnSpPr>
            <p:nvPr/>
          </p:nvCxnSpPr>
          <p:spPr>
            <a:xfrm>
              <a:off x="9668215" y="3152289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1C55BCAC-12D9-4071-A979-11089B2B67A7}"/>
                </a:ext>
              </a:extLst>
            </p:cNvPr>
            <p:cNvCxnSpPr>
              <a:cxnSpLocks/>
              <a:stCxn id="11" idx="4"/>
              <a:endCxn id="80" idx="0"/>
            </p:cNvCxnSpPr>
            <p:nvPr/>
          </p:nvCxnSpPr>
          <p:spPr>
            <a:xfrm>
              <a:off x="10735014" y="3152288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Content Placeholder 5" descr="A picture containing grass, outdoor, plant, tree&#10;&#10;Description automatically generated">
            <a:extLst>
              <a:ext uri="{FF2B5EF4-FFF2-40B4-BE49-F238E27FC236}">
                <a16:creationId xmlns:a16="http://schemas.microsoft.com/office/drawing/2014/main" id="{4A931C7A-719A-4375-8D53-E598A361E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66" y="-19836"/>
            <a:ext cx="3174741" cy="211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B115-D65A-4550-9CC5-92008BC3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005067" cy="1325563"/>
          </a:xfrm>
        </p:spPr>
        <p:txBody>
          <a:bodyPr/>
          <a:lstStyle/>
          <a:p>
            <a:pPr algn="ctr"/>
            <a:r>
              <a:rPr lang="en-GB" dirty="0"/>
              <a:t>Detection histories for a site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B6D7677-DFCD-4B7C-B03F-2D60BBD6235B}"/>
              </a:ext>
            </a:extLst>
          </p:cNvPr>
          <p:cNvGrpSpPr/>
          <p:nvPr/>
        </p:nvGrpSpPr>
        <p:grpSpPr>
          <a:xfrm>
            <a:off x="2674722" y="5441273"/>
            <a:ext cx="5201994" cy="369332"/>
            <a:chOff x="2674722" y="5441273"/>
            <a:chExt cx="5201994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55CD013-66B4-466C-8780-96C9C137E1A4}"/>
                </a:ext>
              </a:extLst>
            </p:cNvPr>
            <p:cNvCxnSpPr>
              <a:cxnSpLocks/>
            </p:cNvCxnSpPr>
            <p:nvPr/>
          </p:nvCxnSpPr>
          <p:spPr>
            <a:xfrm>
              <a:off x="2674722" y="5625939"/>
              <a:ext cx="10667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7636D7-E5B8-461B-915E-66183C8E47CE}"/>
                </a:ext>
              </a:extLst>
            </p:cNvPr>
            <p:cNvSpPr txBox="1"/>
            <p:nvPr/>
          </p:nvSpPr>
          <p:spPr>
            <a:xfrm>
              <a:off x="3876134" y="5441273"/>
              <a:ext cx="400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Stochastic process (i.e. a biased coin flip)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AF4688A-E402-454D-8350-7B86A97A6CE1}"/>
              </a:ext>
            </a:extLst>
          </p:cNvPr>
          <p:cNvGrpSpPr/>
          <p:nvPr/>
        </p:nvGrpSpPr>
        <p:grpSpPr>
          <a:xfrm>
            <a:off x="2674722" y="5928255"/>
            <a:ext cx="4588877" cy="369332"/>
            <a:chOff x="2674722" y="6152970"/>
            <a:chExt cx="4588877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FC34E6F-DED8-4309-9020-79506CF630A0}"/>
                </a:ext>
              </a:extLst>
            </p:cNvPr>
            <p:cNvCxnSpPr>
              <a:cxnSpLocks/>
            </p:cNvCxnSpPr>
            <p:nvPr/>
          </p:nvCxnSpPr>
          <p:spPr>
            <a:xfrm>
              <a:off x="2674722" y="6337636"/>
              <a:ext cx="10667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1B70F4-8135-43BE-8296-315D8445F2F1}"/>
                </a:ext>
              </a:extLst>
            </p:cNvPr>
            <p:cNvSpPr txBox="1"/>
            <p:nvPr/>
          </p:nvSpPr>
          <p:spPr>
            <a:xfrm>
              <a:off x="3876133" y="6152970"/>
              <a:ext cx="3387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Deterministic process (i.e. certain)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D11F15-19BC-4DF5-B0E4-108FAB9839D4}"/>
              </a:ext>
            </a:extLst>
          </p:cNvPr>
          <p:cNvGrpSpPr/>
          <p:nvPr/>
        </p:nvGrpSpPr>
        <p:grpSpPr>
          <a:xfrm>
            <a:off x="1865076" y="1529894"/>
            <a:ext cx="9167340" cy="1622395"/>
            <a:chOff x="1865076" y="1529894"/>
            <a:chExt cx="9167340" cy="162239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80A23CA-9D88-49FA-9B93-4ABFC721913F}"/>
                </a:ext>
              </a:extLst>
            </p:cNvPr>
            <p:cNvSpPr/>
            <p:nvPr/>
          </p:nvSpPr>
          <p:spPr>
            <a:xfrm>
              <a:off x="2987774" y="1529894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0131392-5E3A-4178-A48A-B7E7B15A8809}"/>
                </a:ext>
              </a:extLst>
            </p:cNvPr>
            <p:cNvSpPr/>
            <p:nvPr/>
          </p:nvSpPr>
          <p:spPr>
            <a:xfrm>
              <a:off x="4054573" y="1529895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558E6D-0A90-4D08-AC33-63D48C90C5F5}"/>
                </a:ext>
              </a:extLst>
            </p:cNvPr>
            <p:cNvSpPr/>
            <p:nvPr/>
          </p:nvSpPr>
          <p:spPr>
            <a:xfrm>
              <a:off x="5121372" y="1529895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ED86FAD-2D8F-41CA-9B35-E956CA98F996}"/>
                </a:ext>
              </a:extLst>
            </p:cNvPr>
            <p:cNvSpPr/>
            <p:nvPr/>
          </p:nvSpPr>
          <p:spPr>
            <a:xfrm>
              <a:off x="6188171" y="1529894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F4E9C8-5BFC-4ACF-BFCC-CE8EBD19ABE1}"/>
                </a:ext>
              </a:extLst>
            </p:cNvPr>
            <p:cNvSpPr/>
            <p:nvPr/>
          </p:nvSpPr>
          <p:spPr>
            <a:xfrm>
              <a:off x="7237215" y="2539729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B878C0C-1CDC-4D93-A904-6E290B23EF4E}"/>
                </a:ext>
              </a:extLst>
            </p:cNvPr>
            <p:cNvSpPr/>
            <p:nvPr/>
          </p:nvSpPr>
          <p:spPr>
            <a:xfrm>
              <a:off x="8304014" y="2539730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80F67F-4907-493C-BA31-D8797C42BF0A}"/>
                </a:ext>
              </a:extLst>
            </p:cNvPr>
            <p:cNvSpPr/>
            <p:nvPr/>
          </p:nvSpPr>
          <p:spPr>
            <a:xfrm>
              <a:off x="9370813" y="2539730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5A70C8-ED8C-4AD5-98AB-429862BA0FC1}"/>
                </a:ext>
              </a:extLst>
            </p:cNvPr>
            <p:cNvSpPr/>
            <p:nvPr/>
          </p:nvSpPr>
          <p:spPr>
            <a:xfrm>
              <a:off x="10437612" y="2539729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059CE9-310D-4406-AE93-8AFB7F8F8138}"/>
                </a:ext>
              </a:extLst>
            </p:cNvPr>
            <p:cNvSpPr txBox="1"/>
            <p:nvPr/>
          </p:nvSpPr>
          <p:spPr>
            <a:xfrm>
              <a:off x="1865076" y="1651507"/>
              <a:ext cx="89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Present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C666C6-7641-4EC7-BB20-445449D87D1F}"/>
                </a:ext>
              </a:extLst>
            </p:cNvPr>
            <p:cNvSpPr txBox="1"/>
            <p:nvPr/>
          </p:nvSpPr>
          <p:spPr>
            <a:xfrm>
              <a:off x="1893802" y="2661342"/>
              <a:ext cx="8402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Absent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3CEB22D-EFA8-4628-A067-E06D340A9184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3582578" y="1836174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AB2F538-7D04-4B85-8EE6-DC3A2DD5D3D8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>
              <a:off x="4649377" y="1836175"/>
              <a:ext cx="4719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D0F890-EB4A-4122-A0F5-F3496D3134B2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 flipV="1">
              <a:off x="5716176" y="1836174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C6896A7-418A-4C40-81D2-F0D24296F6CB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7832019" y="2846009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71E17B4-5AAA-4602-9B76-15C2D9A50ED0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898818" y="2846010"/>
              <a:ext cx="4719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EB5C76B-DDAD-4C24-A951-49D3AF208551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9965617" y="2846009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BD0EB24-AA53-4B29-9BBC-59100C8BC7CC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6695868" y="2052746"/>
              <a:ext cx="628454" cy="57669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D7C6417F-2DD6-452D-BA6A-C04FA9FFFBDB}"/>
              </a:ext>
            </a:extLst>
          </p:cNvPr>
          <p:cNvSpPr/>
          <p:nvPr/>
        </p:nvSpPr>
        <p:spPr>
          <a:xfrm>
            <a:off x="3606637" y="1015529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AAE6EE-20BC-4C0B-95E4-1D328EF3DE21}"/>
              </a:ext>
            </a:extLst>
          </p:cNvPr>
          <p:cNvGrpSpPr/>
          <p:nvPr/>
        </p:nvGrpSpPr>
        <p:grpSpPr>
          <a:xfrm>
            <a:off x="1754230" y="3537322"/>
            <a:ext cx="9278186" cy="1628560"/>
            <a:chOff x="1754230" y="3537322"/>
            <a:chExt cx="9278186" cy="162856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834C827-0EB0-49D2-A070-D0613F7B5E81}"/>
                </a:ext>
              </a:extLst>
            </p:cNvPr>
            <p:cNvSpPr/>
            <p:nvPr/>
          </p:nvSpPr>
          <p:spPr>
            <a:xfrm>
              <a:off x="2987774" y="3537322"/>
              <a:ext cx="594804" cy="61255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5F6609A-E77C-4B45-B79F-38071860BC02}"/>
                </a:ext>
              </a:extLst>
            </p:cNvPr>
            <p:cNvSpPr/>
            <p:nvPr/>
          </p:nvSpPr>
          <p:spPr>
            <a:xfrm>
              <a:off x="4054573" y="4553323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D1C5BF6-69DA-4DB2-ABB6-9292E4E62C17}"/>
                </a:ext>
              </a:extLst>
            </p:cNvPr>
            <p:cNvSpPr/>
            <p:nvPr/>
          </p:nvSpPr>
          <p:spPr>
            <a:xfrm>
              <a:off x="5121372" y="3537323"/>
              <a:ext cx="594804" cy="61255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DE0C3B2-BB2F-4572-901D-1232F8D317F6}"/>
                </a:ext>
              </a:extLst>
            </p:cNvPr>
            <p:cNvSpPr/>
            <p:nvPr/>
          </p:nvSpPr>
          <p:spPr>
            <a:xfrm>
              <a:off x="6188171" y="4553322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9E4CFE8-F3D4-4DDE-AE8A-33E622C20E96}"/>
                </a:ext>
              </a:extLst>
            </p:cNvPr>
            <p:cNvSpPr/>
            <p:nvPr/>
          </p:nvSpPr>
          <p:spPr>
            <a:xfrm>
              <a:off x="7237215" y="4547157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E39D180-7896-4F0B-8458-0454C75D120A}"/>
                </a:ext>
              </a:extLst>
            </p:cNvPr>
            <p:cNvSpPr/>
            <p:nvPr/>
          </p:nvSpPr>
          <p:spPr>
            <a:xfrm>
              <a:off x="8304014" y="4547158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3536B9A-7B17-43AD-8D00-8F776C04E4CC}"/>
                </a:ext>
              </a:extLst>
            </p:cNvPr>
            <p:cNvSpPr/>
            <p:nvPr/>
          </p:nvSpPr>
          <p:spPr>
            <a:xfrm>
              <a:off x="9370813" y="4547158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41BDC9-85AA-4E6F-9B09-2EED122342F4}"/>
                </a:ext>
              </a:extLst>
            </p:cNvPr>
            <p:cNvSpPr/>
            <p:nvPr/>
          </p:nvSpPr>
          <p:spPr>
            <a:xfrm>
              <a:off x="10437612" y="4547157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C5EA22C-84A2-4BB2-9C89-2CCBCE8A49BB}"/>
                </a:ext>
              </a:extLst>
            </p:cNvPr>
            <p:cNvSpPr txBox="1"/>
            <p:nvPr/>
          </p:nvSpPr>
          <p:spPr>
            <a:xfrm>
              <a:off x="1793487" y="3754631"/>
              <a:ext cx="104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Detected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3F5572E-2E3A-4764-95FE-361D8FAEF526}"/>
                </a:ext>
              </a:extLst>
            </p:cNvPr>
            <p:cNvSpPr txBox="1"/>
            <p:nvPr/>
          </p:nvSpPr>
          <p:spPr>
            <a:xfrm>
              <a:off x="1754230" y="4747961"/>
              <a:ext cx="1420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Not detected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B46CA1D-796C-4746-B76E-886372D16A47}"/>
              </a:ext>
            </a:extLst>
          </p:cNvPr>
          <p:cNvSpPr txBox="1"/>
          <p:nvPr/>
        </p:nvSpPr>
        <p:spPr>
          <a:xfrm>
            <a:off x="0" y="2094260"/>
            <a:ext cx="184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State process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5ECB9E5-FC66-4837-A512-42DAC994FCD0}"/>
              </a:ext>
            </a:extLst>
          </p:cNvPr>
          <p:cNvSpPr txBox="1"/>
          <p:nvPr/>
        </p:nvSpPr>
        <p:spPr>
          <a:xfrm>
            <a:off x="0" y="3985851"/>
            <a:ext cx="1778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Observation </a:t>
            </a:r>
            <a:br>
              <a:rPr lang="en-GB" sz="2400" dirty="0"/>
            </a:br>
            <a:r>
              <a:rPr lang="en-GB" sz="2400" dirty="0"/>
              <a:t>process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8885157-5DF9-457D-9F7F-FBE245322051}"/>
              </a:ext>
            </a:extLst>
          </p:cNvPr>
          <p:cNvGrpSpPr/>
          <p:nvPr/>
        </p:nvGrpSpPr>
        <p:grpSpPr>
          <a:xfrm>
            <a:off x="3285176" y="2142453"/>
            <a:ext cx="3200397" cy="2410870"/>
            <a:chOff x="3285176" y="2142453"/>
            <a:chExt cx="3200397" cy="2410870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FD203FB-E163-46AD-8DFD-B5A080446408}"/>
                </a:ext>
              </a:extLst>
            </p:cNvPr>
            <p:cNvCxnSpPr>
              <a:cxnSpLocks/>
              <a:stCxn id="4" idx="4"/>
              <a:endCxn id="73" idx="0"/>
            </p:cNvCxnSpPr>
            <p:nvPr/>
          </p:nvCxnSpPr>
          <p:spPr>
            <a:xfrm>
              <a:off x="3285176" y="2142453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34338C4-15BB-496C-9B27-18AE06EDD989}"/>
                </a:ext>
              </a:extLst>
            </p:cNvPr>
            <p:cNvCxnSpPr>
              <a:cxnSpLocks/>
              <a:stCxn id="5" idx="4"/>
              <a:endCxn id="74" idx="0"/>
            </p:cNvCxnSpPr>
            <p:nvPr/>
          </p:nvCxnSpPr>
          <p:spPr>
            <a:xfrm>
              <a:off x="4351975" y="2142454"/>
              <a:ext cx="0" cy="241086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7B922B3C-0BBA-463A-850B-383BD2D5D730}"/>
                </a:ext>
              </a:extLst>
            </p:cNvPr>
            <p:cNvCxnSpPr>
              <a:cxnSpLocks/>
              <a:stCxn id="6" idx="4"/>
              <a:endCxn id="75" idx="0"/>
            </p:cNvCxnSpPr>
            <p:nvPr/>
          </p:nvCxnSpPr>
          <p:spPr>
            <a:xfrm>
              <a:off x="5418774" y="2142454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DCBC065-D548-4C4C-A37B-B705576FEE19}"/>
                </a:ext>
              </a:extLst>
            </p:cNvPr>
            <p:cNvCxnSpPr>
              <a:cxnSpLocks/>
              <a:stCxn id="7" idx="4"/>
              <a:endCxn id="76" idx="0"/>
            </p:cNvCxnSpPr>
            <p:nvPr/>
          </p:nvCxnSpPr>
          <p:spPr>
            <a:xfrm>
              <a:off x="6485573" y="2142453"/>
              <a:ext cx="0" cy="241086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D6465A7-145E-4A02-BEA1-D79FC69B7A34}"/>
              </a:ext>
            </a:extLst>
          </p:cNvPr>
          <p:cNvGrpSpPr/>
          <p:nvPr/>
        </p:nvGrpSpPr>
        <p:grpSpPr>
          <a:xfrm>
            <a:off x="7534617" y="3152288"/>
            <a:ext cx="3200397" cy="1394870"/>
            <a:chOff x="7534617" y="3152288"/>
            <a:chExt cx="3200397" cy="1394870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74CF92E-46AE-41B9-BD9F-3CC3837E8A4E}"/>
                </a:ext>
              </a:extLst>
            </p:cNvPr>
            <p:cNvCxnSpPr>
              <a:cxnSpLocks/>
              <a:stCxn id="8" idx="4"/>
              <a:endCxn id="77" idx="0"/>
            </p:cNvCxnSpPr>
            <p:nvPr/>
          </p:nvCxnSpPr>
          <p:spPr>
            <a:xfrm>
              <a:off x="7534617" y="3152288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5E0EF5D-AD77-467B-99FC-75E476986644}"/>
                </a:ext>
              </a:extLst>
            </p:cNvPr>
            <p:cNvCxnSpPr>
              <a:cxnSpLocks/>
              <a:stCxn id="9" idx="4"/>
              <a:endCxn id="78" idx="0"/>
            </p:cNvCxnSpPr>
            <p:nvPr/>
          </p:nvCxnSpPr>
          <p:spPr>
            <a:xfrm>
              <a:off x="8601416" y="3152289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EDCE91E-682B-41C5-A837-B132EFBAF758}"/>
                </a:ext>
              </a:extLst>
            </p:cNvPr>
            <p:cNvCxnSpPr>
              <a:cxnSpLocks/>
              <a:stCxn id="10" idx="4"/>
              <a:endCxn id="79" idx="0"/>
            </p:cNvCxnSpPr>
            <p:nvPr/>
          </p:nvCxnSpPr>
          <p:spPr>
            <a:xfrm>
              <a:off x="9668215" y="3152289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1C55BCAC-12D9-4071-A979-11089B2B67A7}"/>
                </a:ext>
              </a:extLst>
            </p:cNvPr>
            <p:cNvCxnSpPr>
              <a:cxnSpLocks/>
              <a:stCxn id="11" idx="4"/>
              <a:endCxn id="80" idx="0"/>
            </p:cNvCxnSpPr>
            <p:nvPr/>
          </p:nvCxnSpPr>
          <p:spPr>
            <a:xfrm>
              <a:off x="10735014" y="3152288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Picture 54" descr="A picture containing person, outdoor, person&#10;&#10;Description automatically generated">
            <a:extLst>
              <a:ext uri="{FF2B5EF4-FFF2-40B4-BE49-F238E27FC236}">
                <a16:creationId xmlns:a16="http://schemas.microsoft.com/office/drawing/2014/main" id="{D593C5D7-4B68-4233-8E4E-5BD7EB5D6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06" y="-4569"/>
            <a:ext cx="2762294" cy="18407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2C4911-81BC-4DA9-841E-5C116846289E}"/>
              </a:ext>
            </a:extLst>
          </p:cNvPr>
          <p:cNvSpPr/>
          <p:nvPr/>
        </p:nvSpPr>
        <p:spPr>
          <a:xfrm>
            <a:off x="1764138" y="1501949"/>
            <a:ext cx="1865786" cy="36577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71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B115-D65A-4550-9CC5-92008BC3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005067" cy="1325563"/>
          </a:xfrm>
        </p:spPr>
        <p:txBody>
          <a:bodyPr/>
          <a:lstStyle/>
          <a:p>
            <a:pPr algn="ctr"/>
            <a:r>
              <a:rPr lang="en-GB" dirty="0"/>
              <a:t>Detection histories for a site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B6D7677-DFCD-4B7C-B03F-2D60BBD6235B}"/>
              </a:ext>
            </a:extLst>
          </p:cNvPr>
          <p:cNvGrpSpPr/>
          <p:nvPr/>
        </p:nvGrpSpPr>
        <p:grpSpPr>
          <a:xfrm>
            <a:off x="2674722" y="5441273"/>
            <a:ext cx="5201994" cy="369332"/>
            <a:chOff x="2674722" y="5441273"/>
            <a:chExt cx="5201994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55CD013-66B4-466C-8780-96C9C137E1A4}"/>
                </a:ext>
              </a:extLst>
            </p:cNvPr>
            <p:cNvCxnSpPr>
              <a:cxnSpLocks/>
            </p:cNvCxnSpPr>
            <p:nvPr/>
          </p:nvCxnSpPr>
          <p:spPr>
            <a:xfrm>
              <a:off x="2674722" y="5625939"/>
              <a:ext cx="10667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7636D7-E5B8-461B-915E-66183C8E47CE}"/>
                </a:ext>
              </a:extLst>
            </p:cNvPr>
            <p:cNvSpPr txBox="1"/>
            <p:nvPr/>
          </p:nvSpPr>
          <p:spPr>
            <a:xfrm>
              <a:off x="3876134" y="5441273"/>
              <a:ext cx="400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Stochastic process (i.e. a biased coin flip)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D11F15-19BC-4DF5-B0E4-108FAB9839D4}"/>
              </a:ext>
            </a:extLst>
          </p:cNvPr>
          <p:cNvGrpSpPr/>
          <p:nvPr/>
        </p:nvGrpSpPr>
        <p:grpSpPr>
          <a:xfrm>
            <a:off x="1865076" y="1529894"/>
            <a:ext cx="9167340" cy="1622395"/>
            <a:chOff x="1865076" y="1529894"/>
            <a:chExt cx="9167340" cy="162239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80A23CA-9D88-49FA-9B93-4ABFC721913F}"/>
                </a:ext>
              </a:extLst>
            </p:cNvPr>
            <p:cNvSpPr/>
            <p:nvPr/>
          </p:nvSpPr>
          <p:spPr>
            <a:xfrm>
              <a:off x="2987774" y="1529894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0131392-5E3A-4178-A48A-B7E7B15A8809}"/>
                </a:ext>
              </a:extLst>
            </p:cNvPr>
            <p:cNvSpPr/>
            <p:nvPr/>
          </p:nvSpPr>
          <p:spPr>
            <a:xfrm>
              <a:off x="4054573" y="1529895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558E6D-0A90-4D08-AC33-63D48C90C5F5}"/>
                </a:ext>
              </a:extLst>
            </p:cNvPr>
            <p:cNvSpPr/>
            <p:nvPr/>
          </p:nvSpPr>
          <p:spPr>
            <a:xfrm>
              <a:off x="5121372" y="1529895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ED86FAD-2D8F-41CA-9B35-E956CA98F996}"/>
                </a:ext>
              </a:extLst>
            </p:cNvPr>
            <p:cNvSpPr/>
            <p:nvPr/>
          </p:nvSpPr>
          <p:spPr>
            <a:xfrm>
              <a:off x="6188171" y="1529894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F4E9C8-5BFC-4ACF-BFCC-CE8EBD19ABE1}"/>
                </a:ext>
              </a:extLst>
            </p:cNvPr>
            <p:cNvSpPr/>
            <p:nvPr/>
          </p:nvSpPr>
          <p:spPr>
            <a:xfrm>
              <a:off x="7237215" y="2539729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B878C0C-1CDC-4D93-A904-6E290B23EF4E}"/>
                </a:ext>
              </a:extLst>
            </p:cNvPr>
            <p:cNvSpPr/>
            <p:nvPr/>
          </p:nvSpPr>
          <p:spPr>
            <a:xfrm>
              <a:off x="8286163" y="1529894"/>
              <a:ext cx="594804" cy="612559"/>
            </a:xfrm>
            <a:prstGeom prst="ellipse">
              <a:avLst/>
            </a:prstGeom>
            <a:solidFill>
              <a:srgbClr val="5482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80F67F-4907-493C-BA31-D8797C42BF0A}"/>
                </a:ext>
              </a:extLst>
            </p:cNvPr>
            <p:cNvSpPr/>
            <p:nvPr/>
          </p:nvSpPr>
          <p:spPr>
            <a:xfrm>
              <a:off x="9370813" y="2539730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5A70C8-ED8C-4AD5-98AB-429862BA0FC1}"/>
                </a:ext>
              </a:extLst>
            </p:cNvPr>
            <p:cNvSpPr/>
            <p:nvPr/>
          </p:nvSpPr>
          <p:spPr>
            <a:xfrm>
              <a:off x="10437612" y="2539729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059CE9-310D-4406-AE93-8AFB7F8F8138}"/>
                </a:ext>
              </a:extLst>
            </p:cNvPr>
            <p:cNvSpPr txBox="1"/>
            <p:nvPr/>
          </p:nvSpPr>
          <p:spPr>
            <a:xfrm>
              <a:off x="1865076" y="1651507"/>
              <a:ext cx="89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Present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C666C6-7641-4EC7-BB20-445449D87D1F}"/>
                </a:ext>
              </a:extLst>
            </p:cNvPr>
            <p:cNvSpPr txBox="1"/>
            <p:nvPr/>
          </p:nvSpPr>
          <p:spPr>
            <a:xfrm>
              <a:off x="1893802" y="2661342"/>
              <a:ext cx="8402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Absent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3CEB22D-EFA8-4628-A067-E06D340A9184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3582578" y="1836174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AB2F538-7D04-4B85-8EE6-DC3A2DD5D3D8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>
              <a:off x="4649377" y="1836175"/>
              <a:ext cx="4719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D0F890-EB4A-4122-A0F5-F3496D3134B2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 flipV="1">
              <a:off x="5716176" y="1836174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C6896A7-418A-4C40-81D2-F0D24296F6CB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7744912" y="2052746"/>
              <a:ext cx="628358" cy="57669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71E17B4-5AAA-4602-9B76-15C2D9A50ED0}"/>
                </a:ext>
              </a:extLst>
            </p:cNvPr>
            <p:cNvCxnSpPr>
              <a:cxnSpLocks/>
              <a:stCxn id="9" idx="5"/>
              <a:endCxn id="10" idx="1"/>
            </p:cNvCxnSpPr>
            <p:nvPr/>
          </p:nvCxnSpPr>
          <p:spPr>
            <a:xfrm>
              <a:off x="8793860" y="2052746"/>
              <a:ext cx="664060" cy="57669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EB5C76B-DDAD-4C24-A951-49D3AF208551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9965617" y="2846009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BD0EB24-AA53-4B29-9BBC-59100C8BC7CC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6695868" y="2052746"/>
              <a:ext cx="628454" cy="57669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D7C6417F-2DD6-452D-BA6A-C04FA9FFFBDB}"/>
              </a:ext>
            </a:extLst>
          </p:cNvPr>
          <p:cNvSpPr/>
          <p:nvPr/>
        </p:nvSpPr>
        <p:spPr>
          <a:xfrm>
            <a:off x="3606637" y="1015529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AAE6EE-20BC-4C0B-95E4-1D328EF3DE21}"/>
              </a:ext>
            </a:extLst>
          </p:cNvPr>
          <p:cNvGrpSpPr/>
          <p:nvPr/>
        </p:nvGrpSpPr>
        <p:grpSpPr>
          <a:xfrm>
            <a:off x="1603530" y="3537322"/>
            <a:ext cx="9428886" cy="1628560"/>
            <a:chOff x="1603530" y="3537322"/>
            <a:chExt cx="9428886" cy="162856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834C827-0EB0-49D2-A070-D0613F7B5E81}"/>
                </a:ext>
              </a:extLst>
            </p:cNvPr>
            <p:cNvSpPr/>
            <p:nvPr/>
          </p:nvSpPr>
          <p:spPr>
            <a:xfrm>
              <a:off x="2987774" y="3537322"/>
              <a:ext cx="594804" cy="61255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5F6609A-E77C-4B45-B79F-38071860BC02}"/>
                </a:ext>
              </a:extLst>
            </p:cNvPr>
            <p:cNvSpPr/>
            <p:nvPr/>
          </p:nvSpPr>
          <p:spPr>
            <a:xfrm>
              <a:off x="4054573" y="4553323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D1C5BF6-69DA-4DB2-ABB6-9292E4E62C17}"/>
                </a:ext>
              </a:extLst>
            </p:cNvPr>
            <p:cNvSpPr/>
            <p:nvPr/>
          </p:nvSpPr>
          <p:spPr>
            <a:xfrm>
              <a:off x="5121372" y="3537323"/>
              <a:ext cx="594804" cy="61255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DE0C3B2-BB2F-4572-901D-1232F8D317F6}"/>
                </a:ext>
              </a:extLst>
            </p:cNvPr>
            <p:cNvSpPr/>
            <p:nvPr/>
          </p:nvSpPr>
          <p:spPr>
            <a:xfrm>
              <a:off x="6188171" y="4553322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9E4CFE8-F3D4-4DDE-AE8A-33E622C20E96}"/>
                </a:ext>
              </a:extLst>
            </p:cNvPr>
            <p:cNvSpPr/>
            <p:nvPr/>
          </p:nvSpPr>
          <p:spPr>
            <a:xfrm>
              <a:off x="7237215" y="4547157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E39D180-7896-4F0B-8458-0454C75D120A}"/>
                </a:ext>
              </a:extLst>
            </p:cNvPr>
            <p:cNvSpPr/>
            <p:nvPr/>
          </p:nvSpPr>
          <p:spPr>
            <a:xfrm>
              <a:off x="8304014" y="4547158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3536B9A-7B17-43AD-8D00-8F776C04E4CC}"/>
                </a:ext>
              </a:extLst>
            </p:cNvPr>
            <p:cNvSpPr/>
            <p:nvPr/>
          </p:nvSpPr>
          <p:spPr>
            <a:xfrm>
              <a:off x="9370813" y="4547158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41BDC9-85AA-4E6F-9B09-2EED122342F4}"/>
                </a:ext>
              </a:extLst>
            </p:cNvPr>
            <p:cNvSpPr/>
            <p:nvPr/>
          </p:nvSpPr>
          <p:spPr>
            <a:xfrm>
              <a:off x="10437612" y="4547157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C5EA22C-84A2-4BB2-9C89-2CCBCE8A49BB}"/>
                </a:ext>
              </a:extLst>
            </p:cNvPr>
            <p:cNvSpPr txBox="1"/>
            <p:nvPr/>
          </p:nvSpPr>
          <p:spPr>
            <a:xfrm>
              <a:off x="1793487" y="3754631"/>
              <a:ext cx="104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Detected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3F5572E-2E3A-4764-95FE-361D8FAEF526}"/>
                </a:ext>
              </a:extLst>
            </p:cNvPr>
            <p:cNvSpPr txBox="1"/>
            <p:nvPr/>
          </p:nvSpPr>
          <p:spPr>
            <a:xfrm>
              <a:off x="1603530" y="4764466"/>
              <a:ext cx="1420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Not detected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B46CA1D-796C-4746-B76E-886372D16A47}"/>
              </a:ext>
            </a:extLst>
          </p:cNvPr>
          <p:cNvSpPr txBox="1"/>
          <p:nvPr/>
        </p:nvSpPr>
        <p:spPr>
          <a:xfrm>
            <a:off x="0" y="2094260"/>
            <a:ext cx="184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State process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5ECB9E5-FC66-4837-A512-42DAC994FCD0}"/>
              </a:ext>
            </a:extLst>
          </p:cNvPr>
          <p:cNvSpPr txBox="1"/>
          <p:nvPr/>
        </p:nvSpPr>
        <p:spPr>
          <a:xfrm>
            <a:off x="0" y="3985851"/>
            <a:ext cx="1778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Observation </a:t>
            </a:r>
            <a:br>
              <a:rPr lang="en-GB" sz="2400" dirty="0"/>
            </a:br>
            <a:r>
              <a:rPr lang="en-GB" sz="2400" dirty="0"/>
              <a:t>process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8885157-5DF9-457D-9F7F-FBE245322051}"/>
              </a:ext>
            </a:extLst>
          </p:cNvPr>
          <p:cNvGrpSpPr/>
          <p:nvPr/>
        </p:nvGrpSpPr>
        <p:grpSpPr>
          <a:xfrm>
            <a:off x="3285176" y="2142453"/>
            <a:ext cx="3200397" cy="2410870"/>
            <a:chOff x="3285176" y="2142453"/>
            <a:chExt cx="3200397" cy="2410870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FD203FB-E163-46AD-8DFD-B5A080446408}"/>
                </a:ext>
              </a:extLst>
            </p:cNvPr>
            <p:cNvCxnSpPr>
              <a:cxnSpLocks/>
              <a:stCxn id="4" idx="4"/>
              <a:endCxn id="73" idx="0"/>
            </p:cNvCxnSpPr>
            <p:nvPr/>
          </p:nvCxnSpPr>
          <p:spPr>
            <a:xfrm>
              <a:off x="3285176" y="2142453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34338C4-15BB-496C-9B27-18AE06EDD989}"/>
                </a:ext>
              </a:extLst>
            </p:cNvPr>
            <p:cNvCxnSpPr>
              <a:cxnSpLocks/>
              <a:stCxn id="5" idx="4"/>
              <a:endCxn id="74" idx="0"/>
            </p:cNvCxnSpPr>
            <p:nvPr/>
          </p:nvCxnSpPr>
          <p:spPr>
            <a:xfrm>
              <a:off x="4351975" y="2142454"/>
              <a:ext cx="0" cy="241086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7B922B3C-0BBA-463A-850B-383BD2D5D730}"/>
                </a:ext>
              </a:extLst>
            </p:cNvPr>
            <p:cNvCxnSpPr>
              <a:cxnSpLocks/>
              <a:stCxn id="6" idx="4"/>
              <a:endCxn id="75" idx="0"/>
            </p:cNvCxnSpPr>
            <p:nvPr/>
          </p:nvCxnSpPr>
          <p:spPr>
            <a:xfrm>
              <a:off x="5418774" y="2142454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DCBC065-D548-4C4C-A37B-B705576FEE19}"/>
                </a:ext>
              </a:extLst>
            </p:cNvPr>
            <p:cNvCxnSpPr>
              <a:cxnSpLocks/>
              <a:stCxn id="7" idx="4"/>
              <a:endCxn id="76" idx="0"/>
            </p:cNvCxnSpPr>
            <p:nvPr/>
          </p:nvCxnSpPr>
          <p:spPr>
            <a:xfrm>
              <a:off x="6485573" y="2142453"/>
              <a:ext cx="0" cy="241086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D6465A7-145E-4A02-BEA1-D79FC69B7A34}"/>
              </a:ext>
            </a:extLst>
          </p:cNvPr>
          <p:cNvGrpSpPr/>
          <p:nvPr/>
        </p:nvGrpSpPr>
        <p:grpSpPr>
          <a:xfrm>
            <a:off x="7534617" y="2142453"/>
            <a:ext cx="3200397" cy="2404705"/>
            <a:chOff x="7534617" y="2142453"/>
            <a:chExt cx="3200397" cy="2404705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74CF92E-46AE-41B9-BD9F-3CC3837E8A4E}"/>
                </a:ext>
              </a:extLst>
            </p:cNvPr>
            <p:cNvCxnSpPr>
              <a:cxnSpLocks/>
              <a:stCxn id="8" idx="4"/>
              <a:endCxn id="77" idx="0"/>
            </p:cNvCxnSpPr>
            <p:nvPr/>
          </p:nvCxnSpPr>
          <p:spPr>
            <a:xfrm>
              <a:off x="7534617" y="3152288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5E0EF5D-AD77-467B-99FC-75E476986644}"/>
                </a:ext>
              </a:extLst>
            </p:cNvPr>
            <p:cNvCxnSpPr>
              <a:cxnSpLocks/>
              <a:stCxn id="9" idx="4"/>
              <a:endCxn id="78" idx="0"/>
            </p:cNvCxnSpPr>
            <p:nvPr/>
          </p:nvCxnSpPr>
          <p:spPr>
            <a:xfrm>
              <a:off x="8583565" y="2142453"/>
              <a:ext cx="17851" cy="240470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EDCE91E-682B-41C5-A837-B132EFBAF758}"/>
                </a:ext>
              </a:extLst>
            </p:cNvPr>
            <p:cNvCxnSpPr>
              <a:cxnSpLocks/>
              <a:stCxn id="10" idx="4"/>
              <a:endCxn id="79" idx="0"/>
            </p:cNvCxnSpPr>
            <p:nvPr/>
          </p:nvCxnSpPr>
          <p:spPr>
            <a:xfrm>
              <a:off x="9668215" y="3152289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1C55BCAC-12D9-4071-A979-11089B2B67A7}"/>
                </a:ext>
              </a:extLst>
            </p:cNvPr>
            <p:cNvCxnSpPr>
              <a:cxnSpLocks/>
              <a:stCxn id="11" idx="4"/>
              <a:endCxn id="80" idx="0"/>
            </p:cNvCxnSpPr>
            <p:nvPr/>
          </p:nvCxnSpPr>
          <p:spPr>
            <a:xfrm>
              <a:off x="10735014" y="3152288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Picture 54" descr="A picture containing person, outdoor, person&#10;&#10;Description automatically generated">
            <a:extLst>
              <a:ext uri="{FF2B5EF4-FFF2-40B4-BE49-F238E27FC236}">
                <a16:creationId xmlns:a16="http://schemas.microsoft.com/office/drawing/2014/main" id="{D593C5D7-4B68-4233-8E4E-5BD7EB5D6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06" y="-4569"/>
            <a:ext cx="2762294" cy="1840743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9BDB7541-31D6-4B25-B95F-5FDD867DDFBD}"/>
              </a:ext>
            </a:extLst>
          </p:cNvPr>
          <p:cNvGrpSpPr/>
          <p:nvPr/>
        </p:nvGrpSpPr>
        <p:grpSpPr>
          <a:xfrm>
            <a:off x="2674722" y="5928255"/>
            <a:ext cx="4588877" cy="369332"/>
            <a:chOff x="2674722" y="6152970"/>
            <a:chExt cx="4588877" cy="369332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CD36297-46ED-492F-AE10-C49FA55CF28F}"/>
                </a:ext>
              </a:extLst>
            </p:cNvPr>
            <p:cNvCxnSpPr>
              <a:cxnSpLocks/>
            </p:cNvCxnSpPr>
            <p:nvPr/>
          </p:nvCxnSpPr>
          <p:spPr>
            <a:xfrm>
              <a:off x="2674722" y="6337636"/>
              <a:ext cx="10667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896ECF9-7BBC-4BCA-B3A2-B7A8A5C975D9}"/>
                </a:ext>
              </a:extLst>
            </p:cNvPr>
            <p:cNvSpPr txBox="1"/>
            <p:nvPr/>
          </p:nvSpPr>
          <p:spPr>
            <a:xfrm>
              <a:off x="3876133" y="6152970"/>
              <a:ext cx="3387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Deterministic process (i.e. certain)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36610638-84CB-47AE-89A5-FF608F6679A2}"/>
              </a:ext>
            </a:extLst>
          </p:cNvPr>
          <p:cNvSpPr/>
          <p:nvPr/>
        </p:nvSpPr>
        <p:spPr>
          <a:xfrm>
            <a:off x="7098268" y="1443213"/>
            <a:ext cx="4000577" cy="180007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2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1232</Words>
  <Application>Microsoft Office PowerPoint</Application>
  <PresentationFormat>Widescreen</PresentationFormat>
  <Paragraphs>258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Sylfaen</vt:lpstr>
      <vt:lpstr>Office Theme</vt:lpstr>
      <vt:lpstr>Multi-season occupancy models</vt:lpstr>
      <vt:lpstr>For single-season occupancy models</vt:lpstr>
      <vt:lpstr>For multi-season occupancy models</vt:lpstr>
      <vt:lpstr>For multi-season occupancy models</vt:lpstr>
      <vt:lpstr>For multi-season occupancy models</vt:lpstr>
      <vt:lpstr>Open CMR and multi-season occupancy models are almost the same thing</vt:lpstr>
      <vt:lpstr>Individual capture history for a leopard</vt:lpstr>
      <vt:lpstr>Detection histories for a site</vt:lpstr>
      <vt:lpstr>Detection histories for a site</vt:lpstr>
      <vt:lpstr>Detection histories for a site</vt:lpstr>
      <vt:lpstr>The biggest difference; Zombie sites</vt:lpstr>
      <vt:lpstr>The four parameters (ψ,γ,ε,p)</vt:lpstr>
      <vt:lpstr>1; ψ (psi) or Initial occupancy probability</vt:lpstr>
      <vt:lpstr>2; γ (gamma) or Colonisation probability</vt:lpstr>
      <vt:lpstr>3; ε (epsilon) or Extinction probability</vt:lpstr>
      <vt:lpstr>4; 𝑝 or Detection probability</vt:lpstr>
      <vt:lpstr>How do we figure out whether a site was occupied later on?</vt:lpstr>
      <vt:lpstr>Including covariates in an occupancy model</vt:lpstr>
      <vt:lpstr>All of our parameters are between 0 and 1 (Binomial)</vt:lpstr>
      <vt:lpstr>GLMs for each parameter</vt:lpstr>
      <vt:lpstr>Initial occupancy (ψ) is affected by grass height</vt:lpstr>
      <vt:lpstr>Colonisation (γ) is affected by predator abundance</vt:lpstr>
      <vt:lpstr>Extinction (ε) is affected by aluminium phosphide concentrations Detection (p) is affected by alcohol content of surveyors</vt:lpstr>
      <vt:lpstr>GLMs for each parameter</vt:lpstr>
      <vt:lpstr>Bringing them all together</vt:lpstr>
      <vt:lpstr>tl;dr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Deon Roos</dc:creator>
  <cp:lastModifiedBy>Deon Roos</cp:lastModifiedBy>
  <cp:revision>24</cp:revision>
  <dcterms:created xsi:type="dcterms:W3CDTF">2021-01-20T11:28:06Z</dcterms:created>
  <dcterms:modified xsi:type="dcterms:W3CDTF">2021-01-21T09:43:14Z</dcterms:modified>
</cp:coreProperties>
</file>